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4919" r:id="rId1"/>
  </p:sldMasterIdLst>
  <p:notesMasterIdLst>
    <p:notesMasterId r:id="rId35"/>
  </p:notesMasterIdLst>
  <p:handoutMasterIdLst>
    <p:handoutMasterId r:id="rId36"/>
  </p:handoutMasterIdLst>
  <p:sldIdLst>
    <p:sldId id="1033" r:id="rId2"/>
    <p:sldId id="1032" r:id="rId3"/>
    <p:sldId id="979" r:id="rId4"/>
    <p:sldId id="1031" r:id="rId5"/>
    <p:sldId id="981" r:id="rId6"/>
    <p:sldId id="1041" r:id="rId7"/>
    <p:sldId id="1039" r:id="rId8"/>
    <p:sldId id="982" r:id="rId9"/>
    <p:sldId id="983" r:id="rId10"/>
    <p:sldId id="1035" r:id="rId11"/>
    <p:sldId id="984" r:id="rId12"/>
    <p:sldId id="985" r:id="rId13"/>
    <p:sldId id="986" r:id="rId14"/>
    <p:sldId id="987" r:id="rId15"/>
    <p:sldId id="988" r:id="rId16"/>
    <p:sldId id="989" r:id="rId17"/>
    <p:sldId id="990" r:id="rId18"/>
    <p:sldId id="991" r:id="rId19"/>
    <p:sldId id="992" r:id="rId20"/>
    <p:sldId id="993" r:id="rId21"/>
    <p:sldId id="1042" r:id="rId22"/>
    <p:sldId id="995" r:id="rId23"/>
    <p:sldId id="996" r:id="rId24"/>
    <p:sldId id="1043" r:id="rId25"/>
    <p:sldId id="997" r:id="rId26"/>
    <p:sldId id="1037" r:id="rId27"/>
    <p:sldId id="999" r:id="rId28"/>
    <p:sldId id="1000" r:id="rId29"/>
    <p:sldId id="1001" r:id="rId30"/>
    <p:sldId id="1002" r:id="rId31"/>
    <p:sldId id="998" r:id="rId32"/>
    <p:sldId id="1038" r:id="rId33"/>
    <p:sldId id="1040" r:id="rId34"/>
  </p:sldIdLst>
  <p:sldSz cx="9144000" cy="6858000" type="screen4x3"/>
  <p:notesSz cx="7315200" cy="9601200"/>
  <p:embeddedFontLst>
    <p:embeddedFont>
      <p:font typeface="Cooper Black" panose="0208090404030B020404" pitchFamily="18" charset="0"/>
      <p:regular r:id="rId37"/>
    </p:embeddedFont>
    <p:embeddedFont>
      <p:font typeface="Calibri" panose="020F0502020204030204" pitchFamily="34" charset="0"/>
      <p:regular r:id="rId38"/>
      <p:bold r:id="rId39"/>
      <p:italic r:id="rId40"/>
      <p:boldItalic r:id="rId41"/>
    </p:embeddedFont>
    <p:embeddedFont>
      <p:font typeface="Arial Narrow" panose="020B0606020202030204" pitchFamily="34" charset="0"/>
      <p:regular r:id="rId42"/>
      <p:bold r:id="rId43"/>
      <p:italic r:id="rId44"/>
      <p:boldItalic r:id="rId45"/>
    </p:embeddedFont>
    <p:embeddedFont>
      <p:font typeface="Britannic Bold" panose="020B0903060703020204" pitchFamily="34" charset="0"/>
      <p:regular r:id="rId46"/>
    </p:embeddedFont>
    <p:embeddedFont>
      <p:font typeface="SimSun" panose="02010600030101010101" pitchFamily="2" charset="-122"/>
      <p:regular r:id="rId47"/>
    </p:embeddedFont>
    <p:embeddedFont>
      <p:font typeface="SimSun" panose="02010600030101010101" pitchFamily="2" charset="-122"/>
      <p:regular r:id="rId47"/>
    </p:embeddedFont>
    <p:embeddedFont>
      <p:font typeface="Lucida Calligraphy" panose="03010101010101010101" pitchFamily="66" charset="0"/>
      <p:regular r:id="rId48"/>
    </p:embeddedFont>
  </p:embeddedFont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modifyVerifier cryptProviderType="rsaAES" cryptAlgorithmClass="hash" cryptAlgorithmType="typeAny" cryptAlgorithmSid="14" spinCount="100000" saltData="HKwShpIfB0C4KwvpEk+9pQ==" hashData="qOSiLMeEYYud69X+hYBWaMszBt9UQ8XjFLjcCqvGOazpxpIKqOHhfK0VMgZyR18uTsX6u3Vx9Vr8CK4v4pKK+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006600"/>
    <a:srgbClr val="0000CC"/>
    <a:srgbClr val="66FFCC"/>
    <a:srgbClr val="663300"/>
    <a:srgbClr val="66FF33"/>
    <a:srgbClr val="6C5200"/>
    <a:srgbClr val="DA6D00"/>
    <a:srgbClr val="9E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88025" autoAdjust="0"/>
  </p:normalViewPr>
  <p:slideViewPr>
    <p:cSldViewPr>
      <p:cViewPr varScale="1">
        <p:scale>
          <a:sx n="79" d="100"/>
          <a:sy n="79" d="100"/>
        </p:scale>
        <p:origin x="102" y="8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1674" y="-9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169920" cy="480060"/>
          </a:xfrm>
          <a:prstGeom prst="rect">
            <a:avLst/>
          </a:prstGeom>
        </p:spPr>
        <p:txBody>
          <a:bodyPr vert="horz" lIns="96657" tIns="48329" rIns="96657" bIns="48329" rtlCol="0"/>
          <a:lstStyle>
            <a:lvl1pPr algn="l">
              <a:defRPr sz="1300"/>
            </a:lvl1pPr>
          </a:lstStyle>
          <a:p>
            <a:r>
              <a:rPr lang="en-US" smtClean="0"/>
              <a:t>Governor's Workforce Development</a:t>
            </a:r>
            <a:endParaRPr lang="en-US" dirty="0"/>
          </a:p>
        </p:txBody>
      </p:sp>
      <p:sp>
        <p:nvSpPr>
          <p:cNvPr id="3" name="Date Placeholder 2"/>
          <p:cNvSpPr>
            <a:spLocks noGrp="1"/>
          </p:cNvSpPr>
          <p:nvPr>
            <p:ph type="dt" sz="quarter" idx="1"/>
          </p:nvPr>
        </p:nvSpPr>
        <p:spPr>
          <a:xfrm>
            <a:off x="4143592" y="5"/>
            <a:ext cx="3169920" cy="480060"/>
          </a:xfrm>
          <a:prstGeom prst="rect">
            <a:avLst/>
          </a:prstGeom>
        </p:spPr>
        <p:txBody>
          <a:bodyPr vert="horz" lIns="96657" tIns="48329" rIns="96657" bIns="48329" rtlCol="0"/>
          <a:lstStyle>
            <a:lvl1pPr algn="r">
              <a:defRPr sz="1300"/>
            </a:lvl1pPr>
          </a:lstStyle>
          <a:p>
            <a:r>
              <a:rPr lang="en-US" smtClean="0"/>
              <a:t>June 24 2013</a:t>
            </a:r>
            <a:endParaRPr lang="en-US" dirty="0"/>
          </a:p>
        </p:txBody>
      </p:sp>
      <p:sp>
        <p:nvSpPr>
          <p:cNvPr id="4" name="Footer Placeholder 3"/>
          <p:cNvSpPr>
            <a:spLocks noGrp="1"/>
          </p:cNvSpPr>
          <p:nvPr>
            <p:ph type="ftr" sz="quarter" idx="2"/>
          </p:nvPr>
        </p:nvSpPr>
        <p:spPr>
          <a:xfrm>
            <a:off x="4" y="9119479"/>
            <a:ext cx="3169920" cy="480060"/>
          </a:xfrm>
          <a:prstGeom prst="rect">
            <a:avLst/>
          </a:prstGeom>
        </p:spPr>
        <p:txBody>
          <a:bodyPr vert="horz" lIns="96657" tIns="48329" rIns="96657" bIns="48329" rtlCol="0" anchor="b"/>
          <a:lstStyle>
            <a:lvl1pPr algn="l">
              <a:defRPr sz="1300"/>
            </a:lvl1pPr>
          </a:lstStyle>
          <a:p>
            <a:r>
              <a:rPr lang="en-US" smtClean="0"/>
              <a:t>Finance Symposium: Accounting</a:t>
            </a:r>
            <a:endParaRPr lang="en-US" dirty="0"/>
          </a:p>
        </p:txBody>
      </p:sp>
      <p:sp>
        <p:nvSpPr>
          <p:cNvPr id="5" name="Slide Number Placeholder 4"/>
          <p:cNvSpPr>
            <a:spLocks noGrp="1"/>
          </p:cNvSpPr>
          <p:nvPr>
            <p:ph type="sldNum" sz="quarter" idx="3"/>
          </p:nvPr>
        </p:nvSpPr>
        <p:spPr>
          <a:xfrm>
            <a:off x="4143592" y="9119479"/>
            <a:ext cx="3169920" cy="480060"/>
          </a:xfrm>
          <a:prstGeom prst="rect">
            <a:avLst/>
          </a:prstGeom>
        </p:spPr>
        <p:txBody>
          <a:bodyPr vert="horz" lIns="96657" tIns="48329" rIns="96657" bIns="48329" rtlCol="0" anchor="b"/>
          <a:lstStyle>
            <a:lvl1pPr algn="r">
              <a:defRPr sz="1300"/>
            </a:lvl1pPr>
          </a:lstStyle>
          <a:p>
            <a:fld id="{881ED5D6-790D-4F96-BCB9-6E72A9AD7C1C}" type="slidenum">
              <a:rPr lang="en-US" smtClean="0"/>
              <a:pPr/>
              <a:t>‹#›</a:t>
            </a:fld>
            <a:endParaRPr lang="en-US" dirty="0"/>
          </a:p>
        </p:txBody>
      </p:sp>
    </p:spTree>
    <p:extLst>
      <p:ext uri="{BB962C8B-B14F-4D97-AF65-F5344CB8AC3E}">
        <p14:creationId xmlns:p14="http://schemas.microsoft.com/office/powerpoint/2010/main" val="29374739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169920" cy="480060"/>
          </a:xfrm>
          <a:prstGeom prst="rect">
            <a:avLst/>
          </a:prstGeom>
        </p:spPr>
        <p:txBody>
          <a:bodyPr vert="horz" lIns="96657" tIns="48329" rIns="96657" bIns="48329" rtlCol="0"/>
          <a:lstStyle>
            <a:lvl1pPr algn="l">
              <a:defRPr sz="1300"/>
            </a:lvl1pPr>
          </a:lstStyle>
          <a:p>
            <a:r>
              <a:rPr lang="en-US" smtClean="0"/>
              <a:t>Governor's Workforce Development</a:t>
            </a:r>
            <a:endParaRPr lang="en-US" dirty="0"/>
          </a:p>
        </p:txBody>
      </p:sp>
      <p:sp>
        <p:nvSpPr>
          <p:cNvPr id="3" name="Date Placeholder 2"/>
          <p:cNvSpPr>
            <a:spLocks noGrp="1"/>
          </p:cNvSpPr>
          <p:nvPr>
            <p:ph type="dt" idx="1"/>
          </p:nvPr>
        </p:nvSpPr>
        <p:spPr>
          <a:xfrm>
            <a:off x="4143592" y="5"/>
            <a:ext cx="3169920" cy="480060"/>
          </a:xfrm>
          <a:prstGeom prst="rect">
            <a:avLst/>
          </a:prstGeom>
        </p:spPr>
        <p:txBody>
          <a:bodyPr vert="horz" lIns="96657" tIns="48329" rIns="96657" bIns="48329" rtlCol="0"/>
          <a:lstStyle>
            <a:lvl1pPr algn="r">
              <a:defRPr sz="1300"/>
            </a:lvl1pPr>
          </a:lstStyle>
          <a:p>
            <a:r>
              <a:rPr lang="en-US" smtClean="0"/>
              <a:t>June 24 2013</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9" rIns="96657" bIns="48329" rtlCol="0" anchor="ctr"/>
          <a:lstStyle/>
          <a:p>
            <a:endParaRPr lang="en-US" dirty="0"/>
          </a:p>
        </p:txBody>
      </p:sp>
      <p:sp>
        <p:nvSpPr>
          <p:cNvPr id="5" name="Notes Placeholder 4"/>
          <p:cNvSpPr>
            <a:spLocks noGrp="1"/>
          </p:cNvSpPr>
          <p:nvPr>
            <p:ph type="body" sz="quarter" idx="3"/>
          </p:nvPr>
        </p:nvSpPr>
        <p:spPr>
          <a:xfrm>
            <a:off x="731521" y="4560577"/>
            <a:ext cx="5852160" cy="4320540"/>
          </a:xfrm>
          <a:prstGeom prst="rect">
            <a:avLst/>
          </a:prstGeom>
        </p:spPr>
        <p:txBody>
          <a:bodyPr vert="horz" lIns="96657" tIns="48329" rIns="96657" bIns="483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119479"/>
            <a:ext cx="3169920" cy="480060"/>
          </a:xfrm>
          <a:prstGeom prst="rect">
            <a:avLst/>
          </a:prstGeom>
        </p:spPr>
        <p:txBody>
          <a:bodyPr vert="horz" lIns="96657" tIns="48329" rIns="96657" bIns="48329" rtlCol="0" anchor="b"/>
          <a:lstStyle>
            <a:lvl1pPr algn="l">
              <a:defRPr sz="1300"/>
            </a:lvl1pPr>
          </a:lstStyle>
          <a:p>
            <a:r>
              <a:rPr lang="en-US" smtClean="0"/>
              <a:t>Finance Symposium: Accounting</a:t>
            </a:r>
            <a:endParaRPr lang="en-US" dirty="0"/>
          </a:p>
        </p:txBody>
      </p:sp>
      <p:sp>
        <p:nvSpPr>
          <p:cNvPr id="7" name="Slide Number Placeholder 6"/>
          <p:cNvSpPr>
            <a:spLocks noGrp="1"/>
          </p:cNvSpPr>
          <p:nvPr>
            <p:ph type="sldNum" sz="quarter" idx="5"/>
          </p:nvPr>
        </p:nvSpPr>
        <p:spPr>
          <a:xfrm>
            <a:off x="4143592" y="9119479"/>
            <a:ext cx="3169920" cy="480060"/>
          </a:xfrm>
          <a:prstGeom prst="rect">
            <a:avLst/>
          </a:prstGeom>
        </p:spPr>
        <p:txBody>
          <a:bodyPr vert="horz" lIns="96657" tIns="48329" rIns="96657" bIns="48329" rtlCol="0" anchor="b"/>
          <a:lstStyle>
            <a:lvl1pPr algn="r">
              <a:defRPr sz="1300"/>
            </a:lvl1pPr>
          </a:lstStyle>
          <a:p>
            <a:fld id="{14473C9E-0AEA-4DF6-AEDA-3331EB3B8B01}" type="slidenum">
              <a:rPr lang="en-US" smtClean="0"/>
              <a:pPr/>
              <a:t>‹#›</a:t>
            </a:fld>
            <a:endParaRPr lang="en-US" dirty="0"/>
          </a:p>
        </p:txBody>
      </p:sp>
    </p:spTree>
    <p:extLst>
      <p:ext uri="{BB962C8B-B14F-4D97-AF65-F5344CB8AC3E}">
        <p14:creationId xmlns:p14="http://schemas.microsoft.com/office/powerpoint/2010/main" val="280776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6297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one with fund balance issue.</a:t>
            </a:r>
            <a:endParaRPr lang="en-US" dirty="0"/>
          </a:p>
        </p:txBody>
      </p:sp>
    </p:spTree>
    <p:extLst>
      <p:ext uri="{BB962C8B-B14F-4D97-AF65-F5344CB8AC3E}">
        <p14:creationId xmlns:p14="http://schemas.microsoft.com/office/powerpoint/2010/main" val="292762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find the Unposted Transaction module, you must first have access to the AS400 Menu Number 1 (Transaction Data Entry Menu).</a:t>
            </a:r>
            <a:endParaRPr lang="en-US" dirty="0"/>
          </a:p>
        </p:txBody>
      </p:sp>
    </p:spTree>
    <p:extLst>
      <p:ext uri="{BB962C8B-B14F-4D97-AF65-F5344CB8AC3E}">
        <p14:creationId xmlns:p14="http://schemas.microsoft.com/office/powerpoint/2010/main" val="365346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Transaction Data Entry Menu, you will see the Item Number 7.  This is the Unposted Transaction module.</a:t>
            </a:r>
            <a:br>
              <a:rPr lang="en-US" baseline="0" dirty="0" smtClean="0"/>
            </a:br>
            <a:r>
              <a:rPr lang="en-US" baseline="0" dirty="0" smtClean="0"/>
              <a:t/>
            </a:r>
            <a:br>
              <a:rPr lang="en-US" baseline="0" dirty="0" smtClean="0"/>
            </a:br>
            <a:r>
              <a:rPr lang="en-US" baseline="0" dirty="0" smtClean="0"/>
              <a:t>Again, you must have pre-approved access to this module.</a:t>
            </a:r>
            <a:endParaRPr lang="en-US" dirty="0"/>
          </a:p>
        </p:txBody>
      </p:sp>
    </p:spTree>
    <p:extLst>
      <p:ext uri="{BB962C8B-B14F-4D97-AF65-F5344CB8AC3E}">
        <p14:creationId xmlns:p14="http://schemas.microsoft.com/office/powerpoint/2010/main" val="184098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03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so often,</a:t>
            </a:r>
            <a:r>
              <a:rPr lang="en-US" baseline="0" dirty="0" smtClean="0"/>
              <a:t> especially during Report Closing periods (i.e. Quarter-end Closing), the need to “clear out” the Unposted Transactions becomes a priority.</a:t>
            </a:r>
          </a:p>
          <a:p>
            <a:endParaRPr lang="en-US" baseline="0" dirty="0" smtClean="0"/>
          </a:p>
          <a:p>
            <a:r>
              <a:rPr lang="en-US" baseline="0" dirty="0" smtClean="0"/>
              <a:t>Lingering Unposted Transactions delay the closing of the “books”.</a:t>
            </a:r>
          </a:p>
          <a:p>
            <a:endParaRPr lang="en-US" baseline="0" dirty="0" smtClean="0"/>
          </a:p>
          <a:p>
            <a:r>
              <a:rPr lang="en-US" baseline="0" dirty="0" smtClean="0"/>
              <a:t>In this example, first glance implies that a </a:t>
            </a:r>
            <a:r>
              <a:rPr lang="en-US" baseline="0" dirty="0" err="1" smtClean="0"/>
              <a:t>Deobligation</a:t>
            </a:r>
            <a:r>
              <a:rPr lang="en-US" baseline="0" dirty="0" smtClean="0"/>
              <a:t> (or Liquidation) process encountered an error resulting in a rejected attempt to post (the transaction).</a:t>
            </a:r>
            <a:endParaRPr lang="en-US" dirty="0"/>
          </a:p>
        </p:txBody>
      </p:sp>
    </p:spTree>
    <p:extLst>
      <p:ext uri="{BB962C8B-B14F-4D97-AF65-F5344CB8AC3E}">
        <p14:creationId xmlns:p14="http://schemas.microsoft.com/office/powerpoint/2010/main" val="177041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5146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review reveals</a:t>
            </a:r>
            <a:r>
              <a:rPr lang="en-US" baseline="0" dirty="0" smtClean="0"/>
              <a:t> the reason for the rejection of the data entry.</a:t>
            </a:r>
            <a:br>
              <a:rPr lang="en-US" baseline="0" dirty="0" smtClean="0"/>
            </a:br>
            <a:r>
              <a:rPr lang="en-US" baseline="0" dirty="0" smtClean="0"/>
              <a:t/>
            </a:r>
            <a:br>
              <a:rPr lang="en-US" baseline="0" dirty="0" smtClean="0"/>
            </a:br>
            <a:r>
              <a:rPr lang="en-US" baseline="0" dirty="0" smtClean="0"/>
              <a:t>In this sample, the adjustment amount of ($245.70) may have exceeded the actual balance of the encumbrance (PO#P136A03391).</a:t>
            </a:r>
            <a:br>
              <a:rPr lang="en-US" baseline="0" dirty="0" smtClean="0"/>
            </a:br>
            <a:r>
              <a:rPr lang="en-US" baseline="0" dirty="0" smtClean="0"/>
              <a:t/>
            </a:r>
            <a:br>
              <a:rPr lang="en-US" baseline="0" dirty="0" smtClean="0"/>
            </a:br>
            <a:r>
              <a:rPr lang="en-US" baseline="0" dirty="0" smtClean="0"/>
              <a:t>Several assumptions can be determined:</a:t>
            </a:r>
          </a:p>
          <a:p>
            <a:pPr marL="238818" indent="-238818">
              <a:buAutoNum type="arabicParenR"/>
            </a:pPr>
            <a:r>
              <a:rPr lang="en-US" b="1" baseline="0" dirty="0" smtClean="0"/>
              <a:t>Insufficient Funds</a:t>
            </a:r>
            <a:r>
              <a:rPr lang="en-US" baseline="0" dirty="0" smtClean="0"/>
              <a:t>; or,</a:t>
            </a:r>
          </a:p>
          <a:p>
            <a:pPr marL="238818" indent="-238818">
              <a:buAutoNum type="arabicParenR"/>
            </a:pPr>
            <a:r>
              <a:rPr lang="en-US" b="1" baseline="0" dirty="0" smtClean="0"/>
              <a:t>Data Entry error</a:t>
            </a:r>
            <a:r>
              <a:rPr lang="en-US" baseline="0" dirty="0" smtClean="0"/>
              <a:t>; or,</a:t>
            </a:r>
          </a:p>
          <a:p>
            <a:pPr marL="238818" indent="-238818">
              <a:buAutoNum type="arabicParenR"/>
            </a:pPr>
            <a:r>
              <a:rPr lang="en-US" b="1" baseline="0" dirty="0" smtClean="0"/>
              <a:t>Other underlying issue</a:t>
            </a:r>
            <a:r>
              <a:rPr lang="en-US" baseline="0" dirty="0" smtClean="0"/>
              <a:t>.</a:t>
            </a:r>
            <a:endParaRPr lang="en-US" dirty="0"/>
          </a:p>
        </p:txBody>
      </p:sp>
    </p:spTree>
    <p:extLst>
      <p:ext uri="{BB962C8B-B14F-4D97-AF65-F5344CB8AC3E}">
        <p14:creationId xmlns:p14="http://schemas.microsoft.com/office/powerpoint/2010/main" val="253484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to verify </a:t>
            </a:r>
            <a:r>
              <a:rPr lang="en-US" b="1" dirty="0" smtClean="0"/>
              <a:t>Funds</a:t>
            </a:r>
            <a:r>
              <a:rPr lang="en-US" b="1" baseline="0" dirty="0" smtClean="0"/>
              <a:t> Availability and Account Information</a:t>
            </a:r>
            <a:r>
              <a:rPr lang="en-US" b="0" baseline="0" dirty="0" smtClean="0"/>
              <a:t> begins</a:t>
            </a:r>
            <a:endParaRPr lang="en-US" dirty="0"/>
          </a:p>
        </p:txBody>
      </p:sp>
    </p:spTree>
    <p:extLst>
      <p:ext uri="{BB962C8B-B14F-4D97-AF65-F5344CB8AC3E}">
        <p14:creationId xmlns:p14="http://schemas.microsoft.com/office/powerpoint/2010/main" val="1584613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of the Funds Available resulted in positive values.  This finding </a:t>
            </a:r>
            <a:r>
              <a:rPr lang="en-US" b="1" baseline="0" dirty="0" smtClean="0"/>
              <a:t>eliminates the “Insufficient Funding” assumption</a:t>
            </a:r>
            <a:r>
              <a:rPr lang="en-US" baseline="0" dirty="0" smtClean="0"/>
              <a:t>.</a:t>
            </a:r>
            <a:endParaRPr lang="en-US" dirty="0"/>
          </a:p>
        </p:txBody>
      </p:sp>
    </p:spTree>
    <p:extLst>
      <p:ext uri="{BB962C8B-B14F-4D97-AF65-F5344CB8AC3E}">
        <p14:creationId xmlns:p14="http://schemas.microsoft.com/office/powerpoint/2010/main" val="169047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review into the </a:t>
            </a:r>
            <a:r>
              <a:rPr lang="en-US" b="1" dirty="0" smtClean="0"/>
              <a:t>ACTUAL</a:t>
            </a:r>
            <a:r>
              <a:rPr lang="en-US" b="1" baseline="0" dirty="0" smtClean="0"/>
              <a:t> </a:t>
            </a:r>
            <a:r>
              <a:rPr lang="en-US" b="0" baseline="0" dirty="0" smtClean="0"/>
              <a:t>Encumbrance (PO) Balance revealed a </a:t>
            </a:r>
            <a:r>
              <a:rPr lang="en-US" b="1" baseline="0" dirty="0" smtClean="0"/>
              <a:t>Lower Balance Remaining in the PO#P136A03391</a:t>
            </a:r>
            <a:r>
              <a:rPr lang="en-US" b="0" baseline="0" dirty="0" smtClean="0"/>
              <a:t>.</a:t>
            </a:r>
          </a:p>
          <a:p>
            <a:endParaRPr lang="en-US" b="0" baseline="0" dirty="0" smtClean="0"/>
          </a:p>
          <a:p>
            <a:r>
              <a:rPr lang="en-US" b="0" baseline="0" dirty="0" smtClean="0"/>
              <a:t>This finding eliminates the “Other Underlying Issue” assumption.</a:t>
            </a:r>
            <a:endParaRPr lang="en-US" dirty="0"/>
          </a:p>
        </p:txBody>
      </p:sp>
    </p:spTree>
    <p:extLst>
      <p:ext uri="{BB962C8B-B14F-4D97-AF65-F5344CB8AC3E}">
        <p14:creationId xmlns:p14="http://schemas.microsoft.com/office/powerpoint/2010/main" val="116605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4752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resolve this sample, the Unposted Transaction amount must be adjust to the lower amount of ($216.49), which is the Actual PO Balance.</a:t>
            </a:r>
          </a:p>
          <a:p>
            <a:endParaRPr lang="en-US" baseline="0" dirty="0" smtClean="0"/>
          </a:p>
          <a:p>
            <a:r>
              <a:rPr lang="en-US" baseline="0" dirty="0" smtClean="0"/>
              <a:t>Keep in mind that </a:t>
            </a:r>
            <a:r>
              <a:rPr lang="en-US" b="1" baseline="0" dirty="0" smtClean="0"/>
              <a:t>As Long As the Actual Balance is LOWER THAN the Erroneous Entry amount</a:t>
            </a:r>
            <a:r>
              <a:rPr lang="en-US" b="0" baseline="0" dirty="0" smtClean="0"/>
              <a:t>, there will be no need for additional approval.</a:t>
            </a:r>
          </a:p>
          <a:p>
            <a:endParaRPr lang="en-US" b="0" baseline="0" dirty="0" smtClean="0"/>
          </a:p>
          <a:p>
            <a:r>
              <a:rPr lang="en-US" b="0" baseline="0" dirty="0" smtClean="0"/>
              <a:t>However, </a:t>
            </a:r>
            <a:r>
              <a:rPr lang="en-US" b="1" baseline="0" dirty="0" smtClean="0"/>
              <a:t>IF the Actual Balance of the Encumbrance is HIGHER THAN the Erroneous Entry</a:t>
            </a:r>
            <a:r>
              <a:rPr lang="en-US" b="0" baseline="0" dirty="0" smtClean="0"/>
              <a:t>, then further clarification and/or approvals are needed.</a:t>
            </a:r>
            <a:endParaRPr lang="en-US" dirty="0"/>
          </a:p>
        </p:txBody>
      </p:sp>
    </p:spTree>
    <p:extLst>
      <p:ext uri="{BB962C8B-B14F-4D97-AF65-F5344CB8AC3E}">
        <p14:creationId xmlns:p14="http://schemas.microsoft.com/office/powerpoint/2010/main" val="1763785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221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720725"/>
            <a:ext cx="5013325" cy="3760788"/>
          </a:xfrm>
          <a:ln/>
        </p:spPr>
      </p:sp>
      <p:sp>
        <p:nvSpPr>
          <p:cNvPr id="114691" name="Rectangle 3"/>
          <p:cNvSpPr>
            <a:spLocks noGrp="1" noChangeArrowheads="1"/>
          </p:cNvSpPr>
          <p:nvPr>
            <p:ph type="body" idx="1"/>
          </p:nvPr>
        </p:nvSpPr>
        <p:spPr/>
        <p:txBody>
          <a:bodyPr/>
          <a:lstStyle/>
          <a:p>
            <a:r>
              <a:rPr lang="en-US" dirty="0" smtClean="0"/>
              <a:t>In</a:t>
            </a:r>
            <a:r>
              <a:rPr lang="en-US" baseline="0" dirty="0" smtClean="0"/>
              <a:t> sample two, the Encumbrance was rejected due to </a:t>
            </a:r>
            <a:r>
              <a:rPr lang="en-US" b="1" baseline="0" dirty="0" smtClean="0"/>
              <a:t>NSF </a:t>
            </a:r>
            <a:r>
              <a:rPr lang="en-US" b="0" baseline="0" dirty="0" smtClean="0"/>
              <a:t>and</a:t>
            </a:r>
            <a:r>
              <a:rPr lang="en-US" b="1" baseline="0" dirty="0" smtClean="0"/>
              <a:t> Account does not exist</a:t>
            </a:r>
            <a:r>
              <a:rPr lang="en-US" baseline="0" dirty="0" smtClean="0"/>
              <a:t>.</a:t>
            </a:r>
            <a:endParaRPr lang="en-US" dirty="0"/>
          </a:p>
        </p:txBody>
      </p:sp>
    </p:spTree>
    <p:extLst>
      <p:ext uri="{BB962C8B-B14F-4D97-AF65-F5344CB8AC3E}">
        <p14:creationId xmlns:p14="http://schemas.microsoft.com/office/powerpoint/2010/main" val="2029213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720725"/>
            <a:ext cx="5013325" cy="3760788"/>
          </a:xfrm>
          <a:ln/>
        </p:spPr>
      </p:sp>
      <p:sp>
        <p:nvSpPr>
          <p:cNvPr id="108547" name="Rectangle 3"/>
          <p:cNvSpPr>
            <a:spLocks noGrp="1" noChangeArrowheads="1"/>
          </p:cNvSpPr>
          <p:nvPr>
            <p:ph type="body" idx="1"/>
          </p:nvPr>
        </p:nvSpPr>
        <p:spPr/>
        <p:txBody>
          <a:bodyPr/>
          <a:lstStyle/>
          <a:p>
            <a:r>
              <a:rPr lang="en-US" dirty="0" smtClean="0"/>
              <a:t>Because</a:t>
            </a:r>
            <a:r>
              <a:rPr lang="en-US" baseline="0" dirty="0" smtClean="0"/>
              <a:t> </a:t>
            </a:r>
            <a:r>
              <a:rPr lang="en-US" b="1" baseline="0" dirty="0" smtClean="0"/>
              <a:t>BOTH</a:t>
            </a:r>
            <a:r>
              <a:rPr lang="en-US" b="0" baseline="0" dirty="0" smtClean="0"/>
              <a:t> the Requisition </a:t>
            </a:r>
            <a:r>
              <a:rPr lang="en-US" b="1" baseline="0" dirty="0" smtClean="0"/>
              <a:t>AND</a:t>
            </a:r>
            <a:r>
              <a:rPr lang="en-US" b="0" baseline="0" dirty="0" smtClean="0"/>
              <a:t> Purchase Order were rejected, the Department must be contacted to resolve this issue immediately.</a:t>
            </a:r>
            <a:br>
              <a:rPr lang="en-US" b="0" baseline="0" dirty="0" smtClean="0"/>
            </a:br>
            <a:r>
              <a:rPr lang="en-US" b="0" baseline="0" dirty="0" smtClean="0"/>
              <a:t/>
            </a:r>
            <a:br>
              <a:rPr lang="en-US" b="0" baseline="0" dirty="0" smtClean="0"/>
            </a:br>
            <a:r>
              <a:rPr lang="en-US" b="0" baseline="0" dirty="0" smtClean="0"/>
              <a:t>When a requisition is rejected, any attempt to utilize its funding would result in a rejected purchase order.  This is a </a:t>
            </a:r>
            <a:r>
              <a:rPr lang="en-US" b="1" baseline="0" dirty="0" smtClean="0"/>
              <a:t>Control Process </a:t>
            </a:r>
            <a:r>
              <a:rPr lang="en-US" b="0" baseline="0" dirty="0" smtClean="0"/>
              <a:t>that will prevent the creation of a Purchase Order from an Insufficiently funded or non-established account Requisition.</a:t>
            </a:r>
          </a:p>
          <a:p>
            <a:endParaRPr lang="en-US" b="0" baseline="0" dirty="0" smtClean="0"/>
          </a:p>
          <a:p>
            <a:r>
              <a:rPr lang="en-US" b="1" baseline="0" dirty="0" smtClean="0"/>
              <a:t>It also represents human error</a:t>
            </a:r>
            <a:r>
              <a:rPr lang="en-US" b="0" baseline="0" dirty="0" smtClean="0"/>
              <a:t>.</a:t>
            </a:r>
          </a:p>
        </p:txBody>
      </p:sp>
    </p:spTree>
    <p:extLst>
      <p:ext uri="{BB962C8B-B14F-4D97-AF65-F5344CB8AC3E}">
        <p14:creationId xmlns:p14="http://schemas.microsoft.com/office/powerpoint/2010/main" val="253247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8794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720725"/>
            <a:ext cx="5013325" cy="3760788"/>
          </a:xfrm>
          <a:ln/>
        </p:spPr>
      </p:sp>
      <p:sp>
        <p:nvSpPr>
          <p:cNvPr id="118787" name="Rectangle 3"/>
          <p:cNvSpPr>
            <a:spLocks noGrp="1" noChangeArrowheads="1"/>
          </p:cNvSpPr>
          <p:nvPr>
            <p:ph type="body" idx="1"/>
          </p:nvPr>
        </p:nvSpPr>
        <p:spPr/>
        <p:txBody>
          <a:bodyPr/>
          <a:lstStyle/>
          <a:p>
            <a:r>
              <a:rPr lang="en-US" dirty="0" smtClean="0"/>
              <a:t>Upon</a:t>
            </a:r>
            <a:r>
              <a:rPr lang="en-US" baseline="0" dirty="0" smtClean="0"/>
              <a:t> receipt of the “recommended” account number to utilize (from the Department), the account number is </a:t>
            </a:r>
            <a:r>
              <a:rPr lang="en-US" b="1" baseline="0" dirty="0" smtClean="0"/>
              <a:t>Verified for Current Status and Funds Availability.</a:t>
            </a:r>
            <a:endParaRPr lang="en-US" b="1" dirty="0"/>
          </a:p>
          <a:p>
            <a:endParaRPr lang="en-US" dirty="0"/>
          </a:p>
        </p:txBody>
      </p:sp>
    </p:spTree>
    <p:extLst>
      <p:ext uri="{BB962C8B-B14F-4D97-AF65-F5344CB8AC3E}">
        <p14:creationId xmlns:p14="http://schemas.microsoft.com/office/powerpoint/2010/main" val="627167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720725"/>
            <a:ext cx="5013325" cy="3760788"/>
          </a:xfrm>
          <a:ln/>
        </p:spPr>
      </p:sp>
      <p:sp>
        <p:nvSpPr>
          <p:cNvPr id="108547" name="Rectangle 3"/>
          <p:cNvSpPr>
            <a:spLocks noGrp="1" noChangeArrowheads="1"/>
          </p:cNvSpPr>
          <p:nvPr>
            <p:ph type="body" idx="1"/>
          </p:nvPr>
        </p:nvSpPr>
        <p:spPr/>
        <p:txBody>
          <a:bodyPr/>
          <a:lstStyle/>
          <a:p>
            <a:r>
              <a:rPr lang="en-US" dirty="0" smtClean="0"/>
              <a:t>Because</a:t>
            </a:r>
            <a:r>
              <a:rPr lang="en-US" baseline="0" dirty="0" smtClean="0"/>
              <a:t> </a:t>
            </a:r>
            <a:r>
              <a:rPr lang="en-US" b="1" baseline="0" dirty="0" smtClean="0"/>
              <a:t>BOTH</a:t>
            </a:r>
            <a:r>
              <a:rPr lang="en-US" b="0" baseline="0" dirty="0" smtClean="0"/>
              <a:t> the Requisition </a:t>
            </a:r>
            <a:r>
              <a:rPr lang="en-US" b="1" baseline="0" dirty="0" smtClean="0"/>
              <a:t>AND</a:t>
            </a:r>
            <a:r>
              <a:rPr lang="en-US" b="0" baseline="0" dirty="0" smtClean="0"/>
              <a:t> Purchase Order were rejected, the Department must be contacted to resolve this issue immediately.</a:t>
            </a:r>
            <a:br>
              <a:rPr lang="en-US" b="0" baseline="0" dirty="0" smtClean="0"/>
            </a:br>
            <a:r>
              <a:rPr lang="en-US" b="0" baseline="0" dirty="0" smtClean="0"/>
              <a:t/>
            </a:r>
            <a:br>
              <a:rPr lang="en-US" b="0" baseline="0" dirty="0" smtClean="0"/>
            </a:br>
            <a:r>
              <a:rPr lang="en-US" b="0" baseline="0" dirty="0" smtClean="0"/>
              <a:t>When a requisition is rejected, any attempt to utilize its funding would result in a rejected purchase order.  This is a </a:t>
            </a:r>
            <a:r>
              <a:rPr lang="en-US" b="1" baseline="0" dirty="0" smtClean="0"/>
              <a:t>Control Process </a:t>
            </a:r>
            <a:r>
              <a:rPr lang="en-US" b="0" baseline="0" dirty="0" smtClean="0"/>
              <a:t>that will prevent the creation of a Purchase Order from an Insufficiently funded or non-established account Requisition.</a:t>
            </a:r>
          </a:p>
          <a:p>
            <a:endParaRPr lang="en-US" b="0" baseline="0" dirty="0" smtClean="0"/>
          </a:p>
          <a:p>
            <a:r>
              <a:rPr lang="en-US" b="1" baseline="0" dirty="0" smtClean="0"/>
              <a:t>It also represents human error</a:t>
            </a:r>
            <a:r>
              <a:rPr lang="en-US" b="0" baseline="0" dirty="0" smtClean="0"/>
              <a:t>.</a:t>
            </a:r>
          </a:p>
        </p:txBody>
      </p:sp>
    </p:spTree>
    <p:extLst>
      <p:ext uri="{BB962C8B-B14F-4D97-AF65-F5344CB8AC3E}">
        <p14:creationId xmlns:p14="http://schemas.microsoft.com/office/powerpoint/2010/main" val="2168962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720725"/>
            <a:ext cx="5013325" cy="3760788"/>
          </a:xfrm>
          <a:ln/>
        </p:spPr>
      </p:sp>
      <p:sp>
        <p:nvSpPr>
          <p:cNvPr id="131075" name="Rectangle 3"/>
          <p:cNvSpPr>
            <a:spLocks noGrp="1" noChangeArrowheads="1"/>
          </p:cNvSpPr>
          <p:nvPr>
            <p:ph type="body" idx="1"/>
          </p:nvPr>
        </p:nvSpPr>
        <p:spPr/>
        <p:txBody>
          <a:bodyPr/>
          <a:lstStyle/>
          <a:p>
            <a:r>
              <a:rPr lang="en-US" dirty="0" smtClean="0"/>
              <a:t>After the Requisition is processed, </a:t>
            </a:r>
            <a:r>
              <a:rPr lang="en-US" b="1" dirty="0" smtClean="0"/>
              <a:t>ONLY</a:t>
            </a:r>
            <a:r>
              <a:rPr lang="en-US" b="1" baseline="0" dirty="0" smtClean="0"/>
              <a:t> THEN</a:t>
            </a:r>
            <a:r>
              <a:rPr lang="en-US" b="0" baseline="0" dirty="0" smtClean="0"/>
              <a:t> will the Purchase Order be able to be completed.  This is because the initial reservation of funds was done through the requisition.  When the final reservation (aka award to a vendor) is approved, THEN the value will be “extracted” from the requisition for encumbrance as an approved Purchase Order.</a:t>
            </a:r>
            <a:endParaRPr lang="en-US" dirty="0"/>
          </a:p>
        </p:txBody>
      </p:sp>
    </p:spTree>
    <p:extLst>
      <p:ext uri="{BB962C8B-B14F-4D97-AF65-F5344CB8AC3E}">
        <p14:creationId xmlns:p14="http://schemas.microsoft.com/office/powerpoint/2010/main" val="1269949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720725"/>
            <a:ext cx="5013325" cy="3760788"/>
          </a:xfrm>
          <a:ln/>
        </p:spPr>
      </p:sp>
      <p:sp>
        <p:nvSpPr>
          <p:cNvPr id="139267" name="Rectangle 3"/>
          <p:cNvSpPr>
            <a:spLocks noGrp="1" noChangeArrowheads="1"/>
          </p:cNvSpPr>
          <p:nvPr>
            <p:ph type="body" idx="1"/>
          </p:nvPr>
        </p:nvSpPr>
        <p:spPr/>
        <p:txBody>
          <a:bodyPr/>
          <a:lstStyle/>
          <a:p>
            <a:r>
              <a:rPr lang="en-US" dirty="0" smtClean="0"/>
              <a:t>Once the account has been</a:t>
            </a:r>
            <a:r>
              <a:rPr lang="en-US" baseline="0" dirty="0" smtClean="0"/>
              <a:t> corrected, the transaction should be processed.</a:t>
            </a:r>
            <a:endParaRPr lang="en-US" dirty="0"/>
          </a:p>
        </p:txBody>
      </p:sp>
    </p:spTree>
    <p:extLst>
      <p:ext uri="{BB962C8B-B14F-4D97-AF65-F5344CB8AC3E}">
        <p14:creationId xmlns:p14="http://schemas.microsoft.com/office/powerpoint/2010/main" val="198924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720725"/>
            <a:ext cx="5013325" cy="3760788"/>
          </a:xfrm>
          <a:ln/>
        </p:spPr>
      </p:sp>
      <p:sp>
        <p:nvSpPr>
          <p:cNvPr id="153603" name="Rectangle 3"/>
          <p:cNvSpPr>
            <a:spLocks noGrp="1" noChangeArrowheads="1"/>
          </p:cNvSpPr>
          <p:nvPr>
            <p:ph type="body" idx="1"/>
          </p:nvPr>
        </p:nvSpPr>
        <p:spPr/>
        <p:txBody>
          <a:bodyPr/>
          <a:lstStyle/>
          <a:p>
            <a:r>
              <a:rPr lang="en-US" dirty="0" smtClean="0"/>
              <a:t>After processing of the Requisition</a:t>
            </a:r>
            <a:r>
              <a:rPr lang="en-US" baseline="0" dirty="0" smtClean="0"/>
              <a:t> and Purchase Order, verification of completeness is next.</a:t>
            </a:r>
            <a:endParaRPr lang="en-US" dirty="0"/>
          </a:p>
        </p:txBody>
      </p:sp>
    </p:spTree>
    <p:extLst>
      <p:ext uri="{BB962C8B-B14F-4D97-AF65-F5344CB8AC3E}">
        <p14:creationId xmlns:p14="http://schemas.microsoft.com/office/powerpoint/2010/main" val="198026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85833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50938" y="720725"/>
            <a:ext cx="5013325" cy="3760788"/>
          </a:xfrm>
          <a:ln/>
        </p:spPr>
      </p:sp>
      <p:sp>
        <p:nvSpPr>
          <p:cNvPr id="151555" name="Rectangle 3"/>
          <p:cNvSpPr>
            <a:spLocks noGrp="1" noChangeArrowheads="1"/>
          </p:cNvSpPr>
          <p:nvPr>
            <p:ph type="body" idx="1"/>
          </p:nvPr>
        </p:nvSpPr>
        <p:spPr/>
        <p:txBody>
          <a:bodyPr/>
          <a:lstStyle/>
          <a:p>
            <a:r>
              <a:rPr lang="en-US" dirty="0" smtClean="0"/>
              <a:t>COMPLETE!</a:t>
            </a:r>
            <a:endParaRPr lang="en-US" dirty="0"/>
          </a:p>
        </p:txBody>
      </p:sp>
    </p:spTree>
    <p:extLst>
      <p:ext uri="{BB962C8B-B14F-4D97-AF65-F5344CB8AC3E}">
        <p14:creationId xmlns:p14="http://schemas.microsoft.com/office/powerpoint/2010/main" val="808324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720725"/>
            <a:ext cx="5013325" cy="3760788"/>
          </a:xfrm>
          <a:ln/>
        </p:spPr>
      </p:sp>
      <p:sp>
        <p:nvSpPr>
          <p:cNvPr id="122883" name="Rectangle 3"/>
          <p:cNvSpPr>
            <a:spLocks noGrp="1" noChangeArrowheads="1"/>
          </p:cNvSpPr>
          <p:nvPr>
            <p:ph type="body" idx="1"/>
          </p:nvPr>
        </p:nvSpPr>
        <p:spPr/>
        <p:txBody>
          <a:bodyPr/>
          <a:lstStyle/>
          <a:p>
            <a:r>
              <a:rPr lang="en-US" dirty="0" smtClean="0"/>
              <a:t>To</a:t>
            </a:r>
            <a:r>
              <a:rPr lang="en-US" baseline="0" dirty="0" smtClean="0"/>
              <a:t> correct this type of error, after verification of funds availability and current status of an account, the </a:t>
            </a:r>
            <a:r>
              <a:rPr lang="en-US" b="1" baseline="0" dirty="0" smtClean="0"/>
              <a:t>Requisition </a:t>
            </a:r>
            <a:r>
              <a:rPr lang="en-US" b="1" u="sng" baseline="0" dirty="0" smtClean="0"/>
              <a:t>MUST BE Corrected and Processed First and Separately</a:t>
            </a:r>
            <a:r>
              <a:rPr lang="en-US" b="1" baseline="0" dirty="0" smtClean="0"/>
              <a:t> from the Purchase Order</a:t>
            </a:r>
            <a:r>
              <a:rPr lang="en-US" baseline="0" dirty="0" smtClean="0"/>
              <a:t> utilizing it for encumbrance.</a:t>
            </a:r>
            <a:endParaRPr lang="en-US" dirty="0"/>
          </a:p>
        </p:txBody>
      </p:sp>
    </p:spTree>
    <p:extLst>
      <p:ext uri="{BB962C8B-B14F-4D97-AF65-F5344CB8AC3E}">
        <p14:creationId xmlns:p14="http://schemas.microsoft.com/office/powerpoint/2010/main" val="691596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720725"/>
            <a:ext cx="5013325" cy="3760788"/>
          </a:xfrm>
          <a:ln/>
        </p:spPr>
      </p:sp>
      <p:sp>
        <p:nvSpPr>
          <p:cNvPr id="122883" name="Rectangle 3"/>
          <p:cNvSpPr>
            <a:spLocks noGrp="1" noChangeArrowheads="1"/>
          </p:cNvSpPr>
          <p:nvPr>
            <p:ph type="body" idx="1"/>
          </p:nvPr>
        </p:nvSpPr>
        <p:spPr/>
        <p:txBody>
          <a:bodyPr/>
          <a:lstStyle/>
          <a:p>
            <a:r>
              <a:rPr lang="en-US" dirty="0" smtClean="0"/>
              <a:t>To</a:t>
            </a:r>
            <a:r>
              <a:rPr lang="en-US" baseline="0" dirty="0" smtClean="0"/>
              <a:t> correct this type of error, after verification of funds availability and current status of an account, the </a:t>
            </a:r>
            <a:r>
              <a:rPr lang="en-US" b="1" baseline="0" dirty="0" smtClean="0"/>
              <a:t>Requisition </a:t>
            </a:r>
            <a:r>
              <a:rPr lang="en-US" b="1" u="sng" baseline="0" dirty="0" smtClean="0"/>
              <a:t>MUST BE Corrected and Processed First and Separately</a:t>
            </a:r>
            <a:r>
              <a:rPr lang="en-US" b="1" baseline="0" dirty="0" smtClean="0"/>
              <a:t> from the Purchase Order</a:t>
            </a:r>
            <a:r>
              <a:rPr lang="en-US" baseline="0" dirty="0" smtClean="0"/>
              <a:t> utilizing it for encumbrance.</a:t>
            </a:r>
            <a:endParaRPr lang="en-US" dirty="0"/>
          </a:p>
        </p:txBody>
      </p:sp>
    </p:spTree>
    <p:extLst>
      <p:ext uri="{BB962C8B-B14F-4D97-AF65-F5344CB8AC3E}">
        <p14:creationId xmlns:p14="http://schemas.microsoft.com/office/powerpoint/2010/main" val="3116401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843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Barcelona, Spain… like almost any major city</a:t>
            </a:r>
            <a:r>
              <a:rPr lang="en-US" baseline="0" dirty="0" smtClean="0"/>
              <a:t> around the world, travel involves various interconnections which can all start at one point.</a:t>
            </a:r>
          </a:p>
          <a:p>
            <a:endParaRPr lang="en-US" baseline="0" dirty="0" smtClean="0"/>
          </a:p>
          <a:p>
            <a:r>
              <a:rPr lang="en-US" baseline="0" dirty="0" smtClean="0"/>
              <a:t>Using this sample, we can see a spider-web-like connection of transportation highways and byways.  At the center is the main transportation depot, or central station.  From that depot, you can take various connected highways to other primary, then secondary passages.</a:t>
            </a:r>
          </a:p>
          <a:p>
            <a:endParaRPr lang="en-US" baseline="0" dirty="0" smtClean="0"/>
          </a:p>
          <a:p>
            <a:r>
              <a:rPr lang="en-US" baseline="0" dirty="0" smtClean="0"/>
              <a:t>The Financial Management System is similar to this map in that there is the main module with several separate, yet connected, modules (such as the Payroll or GSA modules).  These sub-modules may also have sub-modules (lower levels) of their own.  One such lower level module is the Unposted Transactions. </a:t>
            </a:r>
          </a:p>
          <a:p>
            <a:endParaRPr lang="en-US" baseline="0" dirty="0" smtClean="0"/>
          </a:p>
          <a:p>
            <a:r>
              <a:rPr lang="en-US" baseline="0" dirty="0" smtClean="0"/>
              <a:t>The Unposted Transactions is a “transaction holding area” for all processes that affect the accounts in the FMS.  ANY transaction data entry – whether they are requisitions, purchase orders, invoices or even journal vouchers -  WILL ALWAYS “makes a pass” thru this area before proceeding to their respective destination(s).  One exception is the Fixed Assets (refer to the Flow Chart in the beginning of your handout).</a:t>
            </a:r>
            <a:endParaRPr lang="en-US" dirty="0"/>
          </a:p>
        </p:txBody>
      </p:sp>
    </p:spTree>
    <p:extLst>
      <p:ext uri="{BB962C8B-B14F-4D97-AF65-F5344CB8AC3E}">
        <p14:creationId xmlns:p14="http://schemas.microsoft.com/office/powerpoint/2010/main" val="345147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causes for Unposted Transactions.</a:t>
            </a:r>
          </a:p>
          <a:p>
            <a:endParaRPr lang="en-US" baseline="0" dirty="0" smtClean="0"/>
          </a:p>
          <a:p>
            <a:r>
              <a:rPr lang="en-US" baseline="0" dirty="0" smtClean="0"/>
              <a:t>Unposted Transactions may have more than one error to it too.</a:t>
            </a:r>
            <a:br>
              <a:rPr lang="en-US" baseline="0" dirty="0" smtClean="0"/>
            </a:br>
            <a:r>
              <a:rPr lang="en-US" baseline="0" dirty="0" smtClean="0"/>
              <a:t/>
            </a:r>
            <a:br>
              <a:rPr lang="en-US" baseline="0" dirty="0" smtClean="0"/>
            </a:br>
            <a:r>
              <a:rPr lang="en-US" baseline="0" dirty="0" smtClean="0"/>
              <a:t>Here are the most common ones.</a:t>
            </a:r>
            <a:endParaRPr lang="en-US" dirty="0"/>
          </a:p>
        </p:txBody>
      </p:sp>
    </p:spTree>
    <p:extLst>
      <p:ext uri="{BB962C8B-B14F-4D97-AF65-F5344CB8AC3E}">
        <p14:creationId xmlns:p14="http://schemas.microsoft.com/office/powerpoint/2010/main" val="286683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causes for Unposted Transactions.</a:t>
            </a:r>
          </a:p>
          <a:p>
            <a:endParaRPr lang="en-US" baseline="0" dirty="0" smtClean="0"/>
          </a:p>
          <a:p>
            <a:r>
              <a:rPr lang="en-US" baseline="0" dirty="0" smtClean="0"/>
              <a:t>Unposted Transactions may have more than one error to it too.</a:t>
            </a:r>
            <a:br>
              <a:rPr lang="en-US" baseline="0" dirty="0" smtClean="0"/>
            </a:br>
            <a:r>
              <a:rPr lang="en-US" baseline="0" dirty="0" smtClean="0"/>
              <a:t/>
            </a:r>
            <a:br>
              <a:rPr lang="en-US" baseline="0" dirty="0" smtClean="0"/>
            </a:br>
            <a:r>
              <a:rPr lang="en-US" baseline="0" dirty="0" smtClean="0"/>
              <a:t>Here are the most common ones.</a:t>
            </a:r>
            <a:endParaRPr lang="en-US" dirty="0"/>
          </a:p>
        </p:txBody>
      </p:sp>
    </p:spTree>
    <p:extLst>
      <p:ext uri="{BB962C8B-B14F-4D97-AF65-F5344CB8AC3E}">
        <p14:creationId xmlns:p14="http://schemas.microsoft.com/office/powerpoint/2010/main" val="125060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rPr>
              <a:t>These are the most common examples of </a:t>
            </a:r>
            <a:r>
              <a:rPr lang="en-US" dirty="0" err="1" smtClean="0">
                <a:ea typeface="+mn-ea"/>
              </a:rPr>
              <a:t>Unposted</a:t>
            </a:r>
            <a:r>
              <a:rPr lang="en-US" dirty="0" smtClean="0">
                <a:ea typeface="+mn-ea"/>
              </a:rPr>
              <a:t> Transactions.  </a:t>
            </a:r>
          </a:p>
          <a:p>
            <a:pPr>
              <a:defRPr/>
            </a:pPr>
            <a:endParaRPr lang="en-US" dirty="0" smtClean="0">
              <a:ea typeface="+mn-ea"/>
            </a:endParaRPr>
          </a:p>
          <a:p>
            <a:pPr marL="228645" indent="-228645">
              <a:buFontTx/>
              <a:buAutoNum type="arabicParenR"/>
              <a:defRPr/>
            </a:pPr>
            <a:r>
              <a:rPr lang="en-US" dirty="0" smtClean="0">
                <a:ea typeface="+mn-ea"/>
              </a:rPr>
              <a:t>P146A00086 – Related to the a) Transaction Date and b) Prior Reference not on file.</a:t>
            </a:r>
          </a:p>
          <a:p>
            <a:pPr marL="228645" indent="-228645">
              <a:buFontTx/>
              <a:buAutoNum type="arabicParenR"/>
              <a:defRPr/>
            </a:pPr>
            <a:endParaRPr lang="en-US" dirty="0" smtClean="0">
              <a:ea typeface="+mn-ea"/>
            </a:endParaRPr>
          </a:p>
          <a:p>
            <a:pPr marL="228645" indent="-228645">
              <a:buFontTx/>
              <a:buAutoNum type="arabicParenR"/>
              <a:defRPr/>
            </a:pPr>
            <a:r>
              <a:rPr lang="en-US" dirty="0" smtClean="0">
                <a:ea typeface="+mn-ea"/>
              </a:rPr>
              <a:t>P146A00129 – Related to the a) Account non-existent and b) Prior Reference not on file.</a:t>
            </a:r>
          </a:p>
          <a:p>
            <a:pPr marL="228645" indent="-228645">
              <a:buFontTx/>
              <a:buAutoNum type="arabicParenR"/>
              <a:defRPr/>
            </a:pPr>
            <a:endParaRPr lang="en-US" dirty="0" smtClean="0">
              <a:ea typeface="+mn-ea"/>
            </a:endParaRPr>
          </a:p>
          <a:p>
            <a:pPr marL="228645" indent="-228645">
              <a:buFontTx/>
              <a:buAutoNum type="arabicParenR"/>
              <a:defRPr/>
            </a:pPr>
            <a:r>
              <a:rPr lang="en-US" dirty="0" smtClean="0">
                <a:ea typeface="+mn-ea"/>
              </a:rPr>
              <a:t>P146A00148 – Related to the a) Prior Reference not on file.</a:t>
            </a:r>
            <a:endParaRPr lang="en-US" dirty="0">
              <a:ea typeface="+mn-ea"/>
            </a:endParaRPr>
          </a:p>
        </p:txBody>
      </p:sp>
    </p:spTree>
    <p:extLst>
      <p:ext uri="{BB962C8B-B14F-4D97-AF65-F5344CB8AC3E}">
        <p14:creationId xmlns:p14="http://schemas.microsoft.com/office/powerpoint/2010/main" val="185263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one example of an error due to … Unposted Transaction.. </a:t>
            </a:r>
            <a:br>
              <a:rPr lang="en-US" baseline="0" dirty="0" smtClean="0"/>
            </a:br>
            <a:endParaRPr lang="en-US" dirty="0"/>
          </a:p>
        </p:txBody>
      </p:sp>
    </p:spTree>
    <p:extLst>
      <p:ext uri="{BB962C8B-B14F-4D97-AF65-F5344CB8AC3E}">
        <p14:creationId xmlns:p14="http://schemas.microsoft.com/office/powerpoint/2010/main" val="211441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one with multiple errors.</a:t>
            </a:r>
            <a:endParaRPr lang="en-US" dirty="0"/>
          </a:p>
        </p:txBody>
      </p:sp>
    </p:spTree>
    <p:extLst>
      <p:ext uri="{BB962C8B-B14F-4D97-AF65-F5344CB8AC3E}">
        <p14:creationId xmlns:p14="http://schemas.microsoft.com/office/powerpoint/2010/main" val="335326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57200"/>
            <a:ext cx="7772400" cy="1470025"/>
          </a:xfrm>
        </p:spPr>
        <p:txBody>
          <a:bodyPr/>
          <a:lstStyle/>
          <a:p>
            <a:r>
              <a:rPr lang="en-US" dirty="0" smtClean="0"/>
              <a:t>Click to edit Master title style</a:t>
            </a:r>
            <a:endParaRPr lang="fr-CA" dirty="0"/>
          </a:p>
        </p:txBody>
      </p:sp>
      <p:sp>
        <p:nvSpPr>
          <p:cNvPr id="3" name="Sous-titre 2"/>
          <p:cNvSpPr>
            <a:spLocks noGrp="1"/>
          </p:cNvSpPr>
          <p:nvPr>
            <p:ph type="subTitle" idx="1"/>
          </p:nvPr>
        </p:nvSpPr>
        <p:spPr>
          <a:xfrm>
            <a:off x="685800" y="1981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308868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828800" y="274638"/>
            <a:ext cx="6858000" cy="1143000"/>
          </a:xfrm>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169065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328092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828800" y="274638"/>
            <a:ext cx="6858000" cy="1143000"/>
          </a:xfrm>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A" dirty="0"/>
          </a:p>
        </p:txBody>
      </p:sp>
      <p:sp>
        <p:nvSpPr>
          <p:cNvPr id="4"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159808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16272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828800" y="274638"/>
            <a:ext cx="6858000" cy="1143000"/>
          </a:xfrm>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23289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828800" y="274638"/>
            <a:ext cx="6858000" cy="1143000"/>
          </a:xfrm>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8" name="Espace réservé du pied de page 4"/>
          <p:cNvSpPr>
            <a:spLocks noGrp="1"/>
          </p:cNvSpPr>
          <p:nvPr>
            <p:ph type="ftr" sz="quarter" idx="11"/>
          </p:nvPr>
        </p:nvSpPr>
        <p:spPr/>
        <p:txBody>
          <a:bodyPr/>
          <a:lstStyle>
            <a:lvl1pPr>
              <a:defRPr/>
            </a:lvl1pPr>
          </a:lstStyle>
          <a:p>
            <a:endParaRPr lang="en-US"/>
          </a:p>
        </p:txBody>
      </p:sp>
      <p:sp>
        <p:nvSpPr>
          <p:cNvPr id="9"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249714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286000"/>
            <a:ext cx="6400800" cy="1143000"/>
          </a:xfrm>
        </p:spPr>
        <p:txBody>
          <a:bodyPr/>
          <a:lstStyle>
            <a:lvl1pPr>
              <a:defRPr sz="4000"/>
            </a:lvl1pPr>
          </a:lstStyle>
          <a:p>
            <a:r>
              <a:rPr lang="en-US" dirty="0" smtClean="0"/>
              <a:t>Click to edit Master title style</a:t>
            </a:r>
            <a:endParaRPr lang="fr-CA" dirty="0"/>
          </a:p>
        </p:txBody>
      </p:sp>
      <p:sp>
        <p:nvSpPr>
          <p:cNvPr id="3"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4" name="Espace réservé du pied de page 4"/>
          <p:cNvSpPr>
            <a:spLocks noGrp="1"/>
          </p:cNvSpPr>
          <p:nvPr>
            <p:ph type="ftr" sz="quarter" idx="11"/>
          </p:nvPr>
        </p:nvSpPr>
        <p:spPr/>
        <p:txBody>
          <a:bodyPr/>
          <a:lstStyle>
            <a:lvl1pPr>
              <a:defRPr/>
            </a:lvl1pPr>
          </a:lstStyle>
          <a:p>
            <a:endParaRPr lang="en-US"/>
          </a:p>
        </p:txBody>
      </p:sp>
      <p:sp>
        <p:nvSpPr>
          <p:cNvPr id="5"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234569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3" name="Espace réservé du pied de page 4"/>
          <p:cNvSpPr>
            <a:spLocks noGrp="1"/>
          </p:cNvSpPr>
          <p:nvPr>
            <p:ph type="ftr" sz="quarter" idx="11"/>
          </p:nvPr>
        </p:nvSpPr>
        <p:spPr/>
        <p:txBody>
          <a:bodyPr/>
          <a:lstStyle>
            <a:lvl1pPr>
              <a:defRPr/>
            </a:lvl1pPr>
          </a:lstStyle>
          <a:p>
            <a:endParaRPr lang="en-US"/>
          </a:p>
        </p:txBody>
      </p:sp>
      <p:sp>
        <p:nvSpPr>
          <p:cNvPr id="4"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149130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44780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2609850"/>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404686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09800"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2209800"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2209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fld id="{CC05B6E2-735E-418B-A992-69DCEEEB2A0C}" type="datetimeFigureOut">
              <a:rPr lang="en-US" smtClean="0"/>
              <a:t>3/5/2019</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2F112B79-A1E9-4ACF-B70B-2991CEDA3702}" type="slidenum">
              <a:rPr lang="en-US" smtClean="0"/>
              <a:t>‹#›</a:t>
            </a:fld>
            <a:endParaRPr lang="en-US"/>
          </a:p>
        </p:txBody>
      </p:sp>
    </p:spTree>
    <p:extLst>
      <p:ext uri="{BB962C8B-B14F-4D97-AF65-F5344CB8AC3E}">
        <p14:creationId xmlns:p14="http://schemas.microsoft.com/office/powerpoint/2010/main" val="238328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828800" y="2746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fr-CA" altLang="en-US" dirty="0" smtClean="0"/>
          </a:p>
        </p:txBody>
      </p:sp>
      <p:sp>
        <p:nvSpPr>
          <p:cNvPr id="1027" name="Espace réservé du texte 2"/>
          <p:cNvSpPr>
            <a:spLocks noGrp="1"/>
          </p:cNvSpPr>
          <p:nvPr>
            <p:ph type="body" idx="1"/>
          </p:nvPr>
        </p:nvSpPr>
        <p:spPr bwMode="auto">
          <a:xfrm>
            <a:off x="685800" y="1752600"/>
            <a:ext cx="8001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A" altLang="en-US" dirty="0"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r>
              <a:rPr lang="en-US" smtClean="0"/>
              <a:t>May 23, 2012</a:t>
            </a: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259026A-6ED3-4ECC-84D5-F9CE70252266}" type="slidenum">
              <a:rPr lang="en-US" smtClean="0"/>
              <a:pPr/>
              <a:t>‹#›</a:t>
            </a:fld>
            <a:endParaRPr lang="en-US"/>
          </a:p>
        </p:txBody>
      </p:sp>
    </p:spTree>
    <p:extLst>
      <p:ext uri="{BB962C8B-B14F-4D97-AF65-F5344CB8AC3E}">
        <p14:creationId xmlns:p14="http://schemas.microsoft.com/office/powerpoint/2010/main" val="2087939251"/>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file:///C:\Users\anita.arile\My%20Documents\06.%20Anita%20-%20DOA%20ASO%20Training\2019\DOA%20Acctg%20Trng%20Feb2019%20-%20slides\01a%20Acctg%20Trng%20-%202019-02%20Intro%20DRAFT2.pptx#-1,24,END Level O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Title 7"/>
          <p:cNvSpPr>
            <a:spLocks noGrp="1"/>
          </p:cNvSpPr>
          <p:nvPr>
            <p:ph type="title"/>
          </p:nvPr>
        </p:nvSpPr>
        <p:spPr>
          <a:xfrm>
            <a:off x="2286001" y="4406900"/>
            <a:ext cx="6781799" cy="1765300"/>
          </a:xfrm>
          <a:ln>
            <a:miter lim="800000"/>
            <a:headEnd/>
            <a:tailEnd/>
          </a:ln>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5400" cap="small" dirty="0" smtClean="0">
                <a:ln w="11430"/>
                <a:solidFill>
                  <a:srgbClr val="663300"/>
                </a:solidFill>
                <a:effectLst>
                  <a:outerShdw blurRad="50800" dist="39000" dir="5460000" algn="tl">
                    <a:srgbClr val="000000">
                      <a:alpha val="38000"/>
                    </a:srgbClr>
                  </a:outerShdw>
                </a:effectLst>
                <a:latin typeface="Cooper Black" panose="0208090404030B020404" pitchFamily="18" charset="0"/>
              </a:rPr>
              <a:t>FMS Support &amp; Control Unit</a:t>
            </a:r>
            <a:endParaRPr lang="en-US" sz="5400" cap="small" dirty="0">
              <a:ln w="11430"/>
              <a:solidFill>
                <a:srgbClr val="663300"/>
              </a:solidFill>
              <a:effectLst>
                <a:outerShdw blurRad="50800" dist="39000" dir="5460000" algn="tl">
                  <a:srgbClr val="000000">
                    <a:alpha val="38000"/>
                  </a:srgbClr>
                </a:outerShdw>
              </a:effectLst>
              <a:latin typeface="Cooper Black" panose="0208090404030B020404" pitchFamily="18" charset="0"/>
            </a:endParaRPr>
          </a:p>
        </p:txBody>
      </p:sp>
      <p:sp>
        <p:nvSpPr>
          <p:cNvPr id="7" name="Text Placeholder 8"/>
          <p:cNvSpPr>
            <a:spLocks noGrp="1"/>
          </p:cNvSpPr>
          <p:nvPr>
            <p:ph type="body" idx="1"/>
          </p:nvPr>
        </p:nvSpPr>
        <p:spPr>
          <a:xfrm>
            <a:off x="2286000" y="3657600"/>
            <a:ext cx="6858000" cy="825500"/>
          </a:xfrm>
        </p:spPr>
        <p:txBody>
          <a:bodyPr/>
          <a:lstStyle/>
          <a:p>
            <a:pPr eaLnBrk="1" hangingPunct="1"/>
            <a:r>
              <a:rPr lang="en-US" altLang="en-US" sz="3600" i="1" dirty="0" smtClean="0">
                <a:solidFill>
                  <a:srgbClr val="006600"/>
                </a:solidFill>
              </a:rPr>
              <a:t>Division of Accounts</a:t>
            </a:r>
            <a:endParaRPr lang="en-US" altLang="en-US" sz="3600" i="1" dirty="0">
              <a:solidFill>
                <a:srgbClr val="006600"/>
              </a:solidFill>
            </a:endParaRPr>
          </a:p>
        </p:txBody>
      </p:sp>
    </p:spTree>
    <p:extLst>
      <p:ext uri="{BB962C8B-B14F-4D97-AF65-F5344CB8AC3E}">
        <p14:creationId xmlns:p14="http://schemas.microsoft.com/office/powerpoint/2010/main" val="170409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9161" t="-741" r="912" b="28889"/>
          <a:stretch/>
        </p:blipFill>
        <p:spPr>
          <a:xfrm>
            <a:off x="23446" y="-76200"/>
            <a:ext cx="9122673" cy="6934200"/>
          </a:xfrm>
          <a:prstGeom prst="rect">
            <a:avLst/>
          </a:prstGeom>
        </p:spPr>
      </p:pic>
      <p:sp>
        <p:nvSpPr>
          <p:cNvPr id="4" name="Oval 3"/>
          <p:cNvSpPr/>
          <p:nvPr/>
        </p:nvSpPr>
        <p:spPr>
          <a:xfrm>
            <a:off x="21327" y="2819400"/>
            <a:ext cx="4703073" cy="68580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a:solidFill>
                  <a:srgbClr val="FF0000"/>
                </a:solidFill>
              </a:ln>
              <a:noFill/>
            </a:endParaRPr>
          </a:p>
        </p:txBody>
      </p:sp>
      <p:sp>
        <p:nvSpPr>
          <p:cNvPr id="5" name="Oval 4"/>
          <p:cNvSpPr/>
          <p:nvPr/>
        </p:nvSpPr>
        <p:spPr>
          <a:xfrm>
            <a:off x="4419600" y="1600200"/>
            <a:ext cx="1752600" cy="76200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4"/>
          <a:srcRect l="78971" r="822" b="61296"/>
          <a:stretch/>
        </p:blipFill>
        <p:spPr>
          <a:xfrm>
            <a:off x="4608063" y="3886200"/>
            <a:ext cx="4572000" cy="2878157"/>
          </a:xfrm>
          <a:prstGeom prst="rect">
            <a:avLst/>
          </a:prstGeom>
        </p:spPr>
      </p:pic>
      <p:sp>
        <p:nvSpPr>
          <p:cNvPr id="8" name="Rounded Rectangle 7"/>
          <p:cNvSpPr/>
          <p:nvPr/>
        </p:nvSpPr>
        <p:spPr>
          <a:xfrm>
            <a:off x="4724400" y="6172200"/>
            <a:ext cx="4343400" cy="533400"/>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Arrow Connector 9"/>
          <p:cNvCxnSpPr>
            <a:stCxn id="5" idx="3"/>
          </p:cNvCxnSpPr>
          <p:nvPr/>
        </p:nvCxnSpPr>
        <p:spPr>
          <a:xfrm flipH="1">
            <a:off x="4343400" y="2250608"/>
            <a:ext cx="332862" cy="7211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629400" y="1600200"/>
            <a:ext cx="2438400" cy="1524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rgbClr val="FF0000"/>
                </a:solidFill>
                <a:latin typeface="Arial Narrow" panose="020B0606020202030204" pitchFamily="34" charset="0"/>
              </a:rPr>
              <a:t>Tenda</a:t>
            </a:r>
            <a:r>
              <a:rPr lang="en-US" dirty="0" smtClean="0">
                <a:solidFill>
                  <a:srgbClr val="FF0000"/>
                </a:solidFill>
                <a:latin typeface="Arial Narrow" panose="020B0606020202030204" pitchFamily="34" charset="0"/>
              </a:rPr>
              <a:t> transactions begin with “S” and typically appear when there is in-sufficient funds or other issues.  </a:t>
            </a:r>
            <a:endParaRPr lang="en-US" dirty="0">
              <a:solidFill>
                <a:srgbClr val="FF0000"/>
              </a:solidFill>
              <a:latin typeface="Arial Narrow" panose="020B0606020202030204" pitchFamily="34" charset="0"/>
            </a:endParaRPr>
          </a:p>
        </p:txBody>
      </p:sp>
      <p:cxnSp>
        <p:nvCxnSpPr>
          <p:cNvPr id="12" name="Straight Arrow Connector 11"/>
          <p:cNvCxnSpPr>
            <a:stCxn id="5" idx="5"/>
          </p:cNvCxnSpPr>
          <p:nvPr/>
        </p:nvCxnSpPr>
        <p:spPr>
          <a:xfrm>
            <a:off x="5915538" y="2250608"/>
            <a:ext cx="2466462" cy="39215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8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Text Placeholder 7"/>
          <p:cNvSpPr txBox="1">
            <a:spLocks/>
          </p:cNvSpPr>
          <p:nvPr/>
        </p:nvSpPr>
        <p:spPr>
          <a:xfrm>
            <a:off x="76199" y="1066800"/>
            <a:ext cx="8991601" cy="457200"/>
          </a:xfrm>
          <a:prstGeom prst="rect">
            <a:avLst/>
          </a:prstGeom>
        </p:spPr>
        <p:txBody>
          <a:bodyPr>
            <a:noAutofit/>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400">
                <a:solidFill>
                  <a:schemeClr val="tx1"/>
                </a:solidFill>
                <a:latin typeface="+mn-lt"/>
              </a:defRPr>
            </a:lvl2pPr>
            <a:lvl3pPr marL="1143000" indent="-228600" algn="l" rtl="0" eaLnBrk="1" fontAlgn="base" hangingPunct="1">
              <a:spcBef>
                <a:spcPct val="20000"/>
              </a:spcBef>
              <a:spcAft>
                <a:spcPct val="0"/>
              </a:spcAft>
              <a:buChar char="•"/>
              <a:defRPr sz="4000">
                <a:solidFill>
                  <a:schemeClr val="tx1"/>
                </a:solidFill>
                <a:latin typeface="+mn-lt"/>
              </a:defRPr>
            </a:lvl3pPr>
            <a:lvl4pPr marL="1600200" indent="-228600" algn="l" rtl="0" eaLnBrk="1" fontAlgn="base" hangingPunct="1">
              <a:spcBef>
                <a:spcPct val="20000"/>
              </a:spcBef>
              <a:spcAft>
                <a:spcPct val="0"/>
              </a:spcAft>
              <a:buChar char="–"/>
              <a:defRPr sz="3600">
                <a:solidFill>
                  <a:schemeClr val="tx1"/>
                </a:solidFill>
                <a:latin typeface="+mn-lt"/>
              </a:defRPr>
            </a:lvl4pPr>
            <a:lvl5pPr marL="2057400" indent="-228600" algn="l" rtl="0" eaLnBrk="1" fontAlgn="base" hangingPunct="1">
              <a:spcBef>
                <a:spcPct val="20000"/>
              </a:spcBef>
              <a:spcAft>
                <a:spcPct val="0"/>
              </a:spcAft>
              <a:buChar char="»"/>
              <a:defRPr sz="3600">
                <a:solidFill>
                  <a:schemeClr val="tx1"/>
                </a:solidFill>
                <a:latin typeface="+mn-lt"/>
              </a:defRPr>
            </a:lvl5pPr>
            <a:lvl6pPr marL="2514600" indent="-228600" algn="l" rtl="0" eaLnBrk="1" fontAlgn="base" hangingPunct="1">
              <a:spcBef>
                <a:spcPct val="20000"/>
              </a:spcBef>
              <a:spcAft>
                <a:spcPct val="0"/>
              </a:spcAft>
              <a:buChar char="»"/>
              <a:defRPr sz="3600">
                <a:solidFill>
                  <a:schemeClr val="tx1"/>
                </a:solidFill>
                <a:latin typeface="+mn-lt"/>
              </a:defRPr>
            </a:lvl6pPr>
            <a:lvl7pPr marL="2971800" indent="-228600" algn="l" rtl="0" eaLnBrk="1" fontAlgn="base" hangingPunct="1">
              <a:spcBef>
                <a:spcPct val="20000"/>
              </a:spcBef>
              <a:spcAft>
                <a:spcPct val="0"/>
              </a:spcAft>
              <a:buChar char="»"/>
              <a:defRPr sz="3600">
                <a:solidFill>
                  <a:schemeClr val="tx1"/>
                </a:solidFill>
                <a:latin typeface="+mn-lt"/>
              </a:defRPr>
            </a:lvl7pPr>
            <a:lvl8pPr marL="3429000" indent="-228600" algn="l" rtl="0" eaLnBrk="1" fontAlgn="base" hangingPunct="1">
              <a:spcBef>
                <a:spcPct val="20000"/>
              </a:spcBef>
              <a:spcAft>
                <a:spcPct val="0"/>
              </a:spcAft>
              <a:buChar char="»"/>
              <a:defRPr sz="3600">
                <a:solidFill>
                  <a:schemeClr val="tx1"/>
                </a:solidFill>
                <a:latin typeface="+mn-lt"/>
              </a:defRPr>
            </a:lvl8pPr>
            <a:lvl9pPr marL="3886200" indent="-228600" algn="l" rtl="0" eaLnBrk="1" fontAlgn="base" hangingPunct="1">
              <a:spcBef>
                <a:spcPct val="20000"/>
              </a:spcBef>
              <a:spcAft>
                <a:spcPct val="0"/>
              </a:spcAft>
              <a:buChar char="»"/>
              <a:defRPr sz="3600">
                <a:solidFill>
                  <a:schemeClr val="tx1"/>
                </a:solidFill>
                <a:latin typeface="+mn-lt"/>
              </a:defRPr>
            </a:lvl9pPr>
          </a:lstStyle>
          <a:p>
            <a:pPr marL="0" indent="0" algn="ctr">
              <a:buNone/>
            </a:pPr>
            <a:r>
              <a:rPr lang="en-US" sz="2200" i="1" kern="0" dirty="0" smtClean="0">
                <a:solidFill>
                  <a:srgbClr val="006600"/>
                </a:solidFill>
                <a:latin typeface="+mj-lt"/>
                <a:cs typeface="Times New Roman" pitchFamily="18" charset="0"/>
              </a:rPr>
              <a:t>Unposted Transactions</a:t>
            </a:r>
            <a:endParaRPr lang="en-US" sz="2000" i="1" kern="0" dirty="0">
              <a:solidFill>
                <a:srgbClr val="006600"/>
              </a:solidFill>
              <a:latin typeface="+mj-lt"/>
              <a:cs typeface="Times New Roman" pitchFamily="18" charset="0"/>
            </a:endParaRPr>
          </a:p>
        </p:txBody>
      </p:sp>
      <p:sp>
        <p:nvSpPr>
          <p:cNvPr id="6" name="Title 1"/>
          <p:cNvSpPr txBox="1">
            <a:spLocks/>
          </p:cNvSpPr>
          <p:nvPr/>
        </p:nvSpPr>
        <p:spPr bwMode="auto">
          <a:xfrm>
            <a:off x="76200" y="457200"/>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3600" dirty="0" smtClean="0">
                <a:solidFill>
                  <a:srgbClr val="663300"/>
                </a:solidFill>
                <a:cs typeface="Times New Roman" pitchFamily="18" charset="0"/>
              </a:rPr>
              <a:t>Sample One: Amount In Error</a:t>
            </a:r>
            <a:endParaRPr lang="en-US" sz="2200" i="1" dirty="0">
              <a:solidFill>
                <a:srgbClr val="006600"/>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rotWithShape="1">
          <a:blip r:embed="rId3" cstate="print"/>
          <a:srcRect t="-1111" b="2222"/>
          <a:stretch/>
        </p:blipFill>
        <p:spPr bwMode="auto">
          <a:xfrm>
            <a:off x="0" y="0"/>
            <a:ext cx="9144000" cy="6781800"/>
          </a:xfrm>
          <a:prstGeom prst="rect">
            <a:avLst/>
          </a:prstGeom>
          <a:noFill/>
          <a:ln w="9525">
            <a:noFill/>
            <a:miter lim="800000"/>
            <a:headEnd/>
            <a:tailEnd/>
          </a:ln>
        </p:spPr>
      </p:pic>
      <p:sp>
        <p:nvSpPr>
          <p:cNvPr id="6" name="Line 4"/>
          <p:cNvSpPr>
            <a:spLocks noChangeShapeType="1"/>
          </p:cNvSpPr>
          <p:nvPr/>
        </p:nvSpPr>
        <p:spPr bwMode="auto">
          <a:xfrm flipH="1">
            <a:off x="4724400" y="1676400"/>
            <a:ext cx="838200" cy="4572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4" name="Rounded Rectangle 3"/>
          <p:cNvSpPr/>
          <p:nvPr/>
        </p:nvSpPr>
        <p:spPr>
          <a:xfrm>
            <a:off x="5562600" y="762000"/>
            <a:ext cx="2057400" cy="10668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Select Option “5” to display</a:t>
            </a:r>
            <a:endParaRPr lang="en-US" dirty="0">
              <a:solidFill>
                <a:srgbClr val="006600"/>
              </a:solidFill>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2"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MS Flow Apr-2013.jpg"/>
          <p:cNvPicPr>
            <a:picLocks noChangeAspect="1"/>
          </p:cNvPicPr>
          <p:nvPr/>
        </p:nvPicPr>
        <p:blipFill>
          <a:blip r:embed="rId3" cstate="print"/>
          <a:stretch>
            <a:fillRect/>
          </a:stretch>
        </p:blipFill>
        <p:spPr>
          <a:xfrm>
            <a:off x="2028248" y="121920"/>
            <a:ext cx="5058352" cy="6583680"/>
          </a:xfrm>
          <a:prstGeom prst="rect">
            <a:avLst/>
          </a:prstGeom>
        </p:spPr>
      </p:pic>
      <p:sp>
        <p:nvSpPr>
          <p:cNvPr id="7" name="Oval 6"/>
          <p:cNvSpPr/>
          <p:nvPr/>
        </p:nvSpPr>
        <p:spPr>
          <a:xfrm>
            <a:off x="4038600" y="5715000"/>
            <a:ext cx="1143000"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1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p:cNvPicPr>
            <a:picLocks noChangeAspect="1" noChangeArrowheads="1"/>
          </p:cNvPicPr>
          <p:nvPr/>
        </p:nvPicPr>
        <p:blipFill rotWithShape="1">
          <a:blip r:embed="rId3" cstate="print"/>
          <a:srcRect b="3333"/>
          <a:stretch/>
        </p:blipFill>
        <p:spPr bwMode="auto">
          <a:xfrm>
            <a:off x="0" y="0"/>
            <a:ext cx="9144000" cy="6858000"/>
          </a:xfrm>
          <a:prstGeom prst="rect">
            <a:avLst/>
          </a:prstGeom>
          <a:noFill/>
          <a:ln w="9525">
            <a:noFill/>
            <a:miter lim="800000"/>
            <a:headEnd/>
            <a:tailEnd/>
          </a:ln>
        </p:spPr>
      </p:pic>
      <p:sp>
        <p:nvSpPr>
          <p:cNvPr id="6" name="Oval 5"/>
          <p:cNvSpPr/>
          <p:nvPr/>
        </p:nvSpPr>
        <p:spPr>
          <a:xfrm>
            <a:off x="7467600" y="3200400"/>
            <a:ext cx="8382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p:nvSpPr>
        <p:spPr>
          <a:xfrm>
            <a:off x="3733800" y="2971800"/>
            <a:ext cx="838200" cy="4572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228600" y="4038600"/>
            <a:ext cx="8686800" cy="990600"/>
          </a:xfrm>
          <a:prstGeom prst="rect">
            <a:avLst/>
          </a:prstGeom>
          <a:solidFill>
            <a:srgbClr val="FFFF00"/>
          </a:solidFill>
          <a:ln w="349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latin typeface="Lucida Calligraphy" panose="03010101010101010101" pitchFamily="66" charset="0"/>
              </a:rPr>
              <a:t>Resolution</a:t>
            </a:r>
            <a:r>
              <a:rPr lang="en-US" sz="2400" b="1" dirty="0" smtClean="0">
                <a:solidFill>
                  <a:srgbClr val="C00000"/>
                </a:solidFill>
                <a:latin typeface="Lucida Calligraphy" panose="03010101010101010101" pitchFamily="66" charset="0"/>
              </a:rPr>
              <a:t>: Amount being </a:t>
            </a:r>
            <a:r>
              <a:rPr lang="en-US" sz="2400" b="1" dirty="0" err="1" smtClean="0">
                <a:solidFill>
                  <a:srgbClr val="C00000"/>
                </a:solidFill>
                <a:latin typeface="Lucida Calligraphy" panose="03010101010101010101" pitchFamily="66" charset="0"/>
              </a:rPr>
              <a:t>deobligated</a:t>
            </a:r>
            <a:r>
              <a:rPr lang="en-US" sz="2400" b="1" dirty="0" smtClean="0">
                <a:solidFill>
                  <a:srgbClr val="C00000"/>
                </a:solidFill>
                <a:latin typeface="Lucida Calligraphy" panose="03010101010101010101" pitchFamily="66" charset="0"/>
              </a:rPr>
              <a:t> </a:t>
            </a:r>
            <a:r>
              <a:rPr lang="en-US" sz="2400" b="1" u="sng" dirty="0" smtClean="0">
                <a:solidFill>
                  <a:srgbClr val="C00000"/>
                </a:solidFill>
                <a:latin typeface="Lucida Calligraphy" panose="03010101010101010101" pitchFamily="66" charset="0"/>
              </a:rPr>
              <a:t>MUST</a:t>
            </a:r>
            <a:r>
              <a:rPr lang="en-US" sz="2400" b="1" dirty="0" smtClean="0">
                <a:solidFill>
                  <a:srgbClr val="C00000"/>
                </a:solidFill>
                <a:latin typeface="Lucida Calligraphy" panose="03010101010101010101" pitchFamily="66" charset="0"/>
              </a:rPr>
              <a:t> match actual balance in encumbrance</a:t>
            </a:r>
            <a:endParaRPr lang="en-US" sz="2400" b="1" dirty="0">
              <a:solidFill>
                <a:srgbClr val="C00000"/>
              </a:solidFill>
              <a:latin typeface="Lucida Calligraphy" panose="03010101010101010101" pitchFamily="66" charset="0"/>
            </a:endParaRPr>
          </a:p>
        </p:txBody>
      </p:sp>
      <p:cxnSp>
        <p:nvCxnSpPr>
          <p:cNvPr id="11" name="Straight Arrow Connector 10"/>
          <p:cNvCxnSpPr/>
          <p:nvPr/>
        </p:nvCxnSpPr>
        <p:spPr>
          <a:xfrm flipV="1">
            <a:off x="4152900" y="3438245"/>
            <a:ext cx="0" cy="6003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3"/>
          </p:cNvCxnSpPr>
          <p:nvPr/>
        </p:nvCxnSpPr>
        <p:spPr>
          <a:xfrm flipV="1">
            <a:off x="7139524" y="3590645"/>
            <a:ext cx="450828" cy="4479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Text Placeholder 7"/>
          <p:cNvSpPr txBox="1">
            <a:spLocks/>
          </p:cNvSpPr>
          <p:nvPr/>
        </p:nvSpPr>
        <p:spPr>
          <a:xfrm>
            <a:off x="76199" y="1066800"/>
            <a:ext cx="8991601" cy="457200"/>
          </a:xfrm>
          <a:prstGeom prst="rect">
            <a:avLst/>
          </a:prstGeom>
        </p:spPr>
        <p:txBody>
          <a:bodyPr>
            <a:noAutofit/>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400">
                <a:solidFill>
                  <a:schemeClr val="tx1"/>
                </a:solidFill>
                <a:latin typeface="+mn-lt"/>
              </a:defRPr>
            </a:lvl2pPr>
            <a:lvl3pPr marL="1143000" indent="-228600" algn="l" rtl="0" eaLnBrk="1" fontAlgn="base" hangingPunct="1">
              <a:spcBef>
                <a:spcPct val="20000"/>
              </a:spcBef>
              <a:spcAft>
                <a:spcPct val="0"/>
              </a:spcAft>
              <a:buChar char="•"/>
              <a:defRPr sz="4000">
                <a:solidFill>
                  <a:schemeClr val="tx1"/>
                </a:solidFill>
                <a:latin typeface="+mn-lt"/>
              </a:defRPr>
            </a:lvl3pPr>
            <a:lvl4pPr marL="1600200" indent="-228600" algn="l" rtl="0" eaLnBrk="1" fontAlgn="base" hangingPunct="1">
              <a:spcBef>
                <a:spcPct val="20000"/>
              </a:spcBef>
              <a:spcAft>
                <a:spcPct val="0"/>
              </a:spcAft>
              <a:buChar char="–"/>
              <a:defRPr sz="3600">
                <a:solidFill>
                  <a:schemeClr val="tx1"/>
                </a:solidFill>
                <a:latin typeface="+mn-lt"/>
              </a:defRPr>
            </a:lvl4pPr>
            <a:lvl5pPr marL="2057400" indent="-228600" algn="l" rtl="0" eaLnBrk="1" fontAlgn="base" hangingPunct="1">
              <a:spcBef>
                <a:spcPct val="20000"/>
              </a:spcBef>
              <a:spcAft>
                <a:spcPct val="0"/>
              </a:spcAft>
              <a:buChar char="»"/>
              <a:defRPr sz="3600">
                <a:solidFill>
                  <a:schemeClr val="tx1"/>
                </a:solidFill>
                <a:latin typeface="+mn-lt"/>
              </a:defRPr>
            </a:lvl5pPr>
            <a:lvl6pPr marL="2514600" indent="-228600" algn="l" rtl="0" eaLnBrk="1" fontAlgn="base" hangingPunct="1">
              <a:spcBef>
                <a:spcPct val="20000"/>
              </a:spcBef>
              <a:spcAft>
                <a:spcPct val="0"/>
              </a:spcAft>
              <a:buChar char="»"/>
              <a:defRPr sz="3600">
                <a:solidFill>
                  <a:schemeClr val="tx1"/>
                </a:solidFill>
                <a:latin typeface="+mn-lt"/>
              </a:defRPr>
            </a:lvl6pPr>
            <a:lvl7pPr marL="2971800" indent="-228600" algn="l" rtl="0" eaLnBrk="1" fontAlgn="base" hangingPunct="1">
              <a:spcBef>
                <a:spcPct val="20000"/>
              </a:spcBef>
              <a:spcAft>
                <a:spcPct val="0"/>
              </a:spcAft>
              <a:buChar char="»"/>
              <a:defRPr sz="3600">
                <a:solidFill>
                  <a:schemeClr val="tx1"/>
                </a:solidFill>
                <a:latin typeface="+mn-lt"/>
              </a:defRPr>
            </a:lvl7pPr>
            <a:lvl8pPr marL="3429000" indent="-228600" algn="l" rtl="0" eaLnBrk="1" fontAlgn="base" hangingPunct="1">
              <a:spcBef>
                <a:spcPct val="20000"/>
              </a:spcBef>
              <a:spcAft>
                <a:spcPct val="0"/>
              </a:spcAft>
              <a:buChar char="»"/>
              <a:defRPr sz="3600">
                <a:solidFill>
                  <a:schemeClr val="tx1"/>
                </a:solidFill>
                <a:latin typeface="+mn-lt"/>
              </a:defRPr>
            </a:lvl8pPr>
            <a:lvl9pPr marL="3886200" indent="-228600" algn="l" rtl="0" eaLnBrk="1" fontAlgn="base" hangingPunct="1">
              <a:spcBef>
                <a:spcPct val="20000"/>
              </a:spcBef>
              <a:spcAft>
                <a:spcPct val="0"/>
              </a:spcAft>
              <a:buChar char="»"/>
              <a:defRPr sz="3600">
                <a:solidFill>
                  <a:schemeClr val="tx1"/>
                </a:solidFill>
                <a:latin typeface="+mn-lt"/>
              </a:defRPr>
            </a:lvl9pPr>
          </a:lstStyle>
          <a:p>
            <a:pPr marL="0" indent="0" algn="ctr">
              <a:buNone/>
            </a:pPr>
            <a:r>
              <a:rPr lang="en-US" sz="2200" i="1" kern="0" dirty="0" smtClean="0">
                <a:solidFill>
                  <a:srgbClr val="006600"/>
                </a:solidFill>
                <a:latin typeface="+mj-lt"/>
                <a:cs typeface="Times New Roman" pitchFamily="18" charset="0"/>
              </a:rPr>
              <a:t>Unposted Transactions</a:t>
            </a:r>
            <a:endParaRPr lang="en-US" sz="2000" i="1" kern="0" dirty="0">
              <a:solidFill>
                <a:srgbClr val="006600"/>
              </a:solidFill>
              <a:latin typeface="+mj-lt"/>
              <a:cs typeface="Times New Roman" pitchFamily="18" charset="0"/>
            </a:endParaRPr>
          </a:p>
        </p:txBody>
      </p:sp>
      <p:sp>
        <p:nvSpPr>
          <p:cNvPr id="6" name="Title 1"/>
          <p:cNvSpPr txBox="1">
            <a:spLocks/>
          </p:cNvSpPr>
          <p:nvPr/>
        </p:nvSpPr>
        <p:spPr bwMode="auto">
          <a:xfrm>
            <a:off x="76200" y="457200"/>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3600" dirty="0" smtClean="0">
                <a:solidFill>
                  <a:srgbClr val="663300"/>
                </a:solidFill>
                <a:cs typeface="Times New Roman" pitchFamily="18" charset="0"/>
              </a:rPr>
              <a:t>Sample Two: Account In Error</a:t>
            </a:r>
            <a:endParaRPr lang="en-US" sz="2200" i="1" dirty="0">
              <a:solidFill>
                <a:srgbClr val="006600"/>
              </a:solidFill>
              <a:cs typeface="Times New Roman" pitchFamily="18" charset="0"/>
            </a:endParaRPr>
          </a:p>
        </p:txBody>
      </p:sp>
    </p:spTree>
    <p:extLst>
      <p:ext uri="{BB962C8B-B14F-4D97-AF65-F5344CB8AC3E}">
        <p14:creationId xmlns:p14="http://schemas.microsoft.com/office/powerpoint/2010/main" val="99461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p:cNvPicPr>
            <a:picLocks noGrp="1" noChangeArrowheads="1"/>
          </p:cNvPicPr>
          <p:nvPr>
            <p:ph idx="4294967295"/>
          </p:nvPr>
        </p:nvPicPr>
        <p:blipFill rotWithShape="1">
          <a:blip r:embed="rId3" cstate="print"/>
          <a:srcRect b="3333"/>
          <a:stretch/>
        </p:blipFill>
        <p:spPr>
          <a:xfrm>
            <a:off x="0" y="0"/>
            <a:ext cx="9144000" cy="6858000"/>
          </a:xfrm>
          <a:noFill/>
          <a:ln>
            <a:solidFill>
              <a:schemeClr val="tx2"/>
            </a:solidFill>
          </a:ln>
        </p:spPr>
      </p:pic>
      <p:sp>
        <p:nvSpPr>
          <p:cNvPr id="113668" name="Line 4"/>
          <p:cNvSpPr>
            <a:spLocks noChangeShapeType="1"/>
          </p:cNvSpPr>
          <p:nvPr/>
        </p:nvSpPr>
        <p:spPr bwMode="auto">
          <a:xfrm flipH="1">
            <a:off x="6019800" y="1143000"/>
            <a:ext cx="838200" cy="5334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10" name="Line 5"/>
          <p:cNvSpPr>
            <a:spLocks noChangeShapeType="1"/>
          </p:cNvSpPr>
          <p:nvPr/>
        </p:nvSpPr>
        <p:spPr bwMode="auto">
          <a:xfrm>
            <a:off x="2362200" y="2819400"/>
            <a:ext cx="914400" cy="5334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7" name="Oval 6"/>
          <p:cNvSpPr/>
          <p:nvPr/>
        </p:nvSpPr>
        <p:spPr>
          <a:xfrm>
            <a:off x="8534400" y="3124200"/>
            <a:ext cx="381000" cy="457200"/>
          </a:xfrm>
          <a:prstGeom prst="ellipse">
            <a:avLst/>
          </a:prstGeom>
          <a:no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228600" y="4038600"/>
            <a:ext cx="8763000" cy="1143000"/>
          </a:xfrm>
          <a:prstGeom prst="rect">
            <a:avLst/>
          </a:prstGeom>
          <a:solidFill>
            <a:srgbClr val="FFFF00"/>
          </a:solidFill>
          <a:ln w="317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CC"/>
                </a:solidFill>
                <a:latin typeface="Lucida Calligraphy" panose="03010101010101010101" pitchFamily="66" charset="0"/>
              </a:rPr>
              <a:t>Error</a:t>
            </a:r>
            <a:r>
              <a:rPr lang="en-US" sz="2400" b="1" dirty="0" smtClean="0">
                <a:solidFill>
                  <a:srgbClr val="C00000"/>
                </a:solidFill>
                <a:latin typeface="Lucida Calligraphy" panose="03010101010101010101" pitchFamily="66" charset="0"/>
              </a:rPr>
              <a:t>:  Encumbrance  rejected due to </a:t>
            </a:r>
            <a:r>
              <a:rPr lang="en-US" sz="2400" b="1" dirty="0" smtClean="0">
                <a:solidFill>
                  <a:srgbClr val="0000CC"/>
                </a:solidFill>
                <a:latin typeface="Lucida Calligraphy" panose="03010101010101010101" pitchFamily="66" charset="0"/>
              </a:rPr>
              <a:t>Insufficient Funding</a:t>
            </a:r>
            <a:r>
              <a:rPr lang="en-US" sz="2400" b="1" dirty="0" smtClean="0">
                <a:solidFill>
                  <a:srgbClr val="C00000"/>
                </a:solidFill>
                <a:latin typeface="Lucida Calligraphy" panose="03010101010101010101" pitchFamily="66" charset="0"/>
              </a:rPr>
              <a:t> &amp; </a:t>
            </a:r>
            <a:r>
              <a:rPr lang="en-US" sz="2400" b="1" dirty="0" smtClean="0">
                <a:solidFill>
                  <a:srgbClr val="0000CC"/>
                </a:solidFill>
                <a:latin typeface="Lucida Calligraphy" panose="03010101010101010101" pitchFamily="66" charset="0"/>
              </a:rPr>
              <a:t>Account Does Not Exist</a:t>
            </a:r>
            <a:r>
              <a:rPr lang="en-US" sz="2400" b="1" dirty="0" smtClean="0">
                <a:solidFill>
                  <a:srgbClr val="C00000"/>
                </a:solidFill>
                <a:latin typeface="Lucida Calligraphy" panose="03010101010101010101" pitchFamily="66" charset="0"/>
              </a:rPr>
              <a:t>.</a:t>
            </a:r>
            <a:endParaRPr lang="en-US" sz="2400" b="1" dirty="0">
              <a:solidFill>
                <a:srgbClr val="C00000"/>
              </a:solidFill>
              <a:latin typeface="Lucida Calligraphy" panose="03010101010101010101" pitchFamily="66" charset="0"/>
            </a:endParaRPr>
          </a:p>
        </p:txBody>
      </p:sp>
      <p:cxnSp>
        <p:nvCxnSpPr>
          <p:cNvPr id="9" name="Straight Arrow Connector 8"/>
          <p:cNvCxnSpPr>
            <a:endCxn id="7" idx="3"/>
          </p:cNvCxnSpPr>
          <p:nvPr/>
        </p:nvCxnSpPr>
        <p:spPr>
          <a:xfrm flipV="1">
            <a:off x="7543800" y="3514445"/>
            <a:ext cx="1046396" cy="52415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113668"/>
                                        </p:tgtEl>
                                        <p:attrNameLst>
                                          <p:attrName>style.color</p:attrName>
                                        </p:attrNameLst>
                                      </p:cBhvr>
                                      <p:by>
                                        <p:hsl h="-7200000" s="0" l="0"/>
                                      </p:by>
                                    </p:animClr>
                                    <p:animClr clrSpc="hsl" dir="cw">
                                      <p:cBhvr>
                                        <p:cTn id="7" dur="500" fill="hold"/>
                                        <p:tgtEl>
                                          <p:spTgt spid="113668"/>
                                        </p:tgtEl>
                                        <p:attrNameLst>
                                          <p:attrName>fillcolor</p:attrName>
                                        </p:attrNameLst>
                                      </p:cBhvr>
                                      <p:by>
                                        <p:hsl h="-7200000" s="0" l="0"/>
                                      </p:by>
                                    </p:animClr>
                                    <p:animClr clrSpc="hsl" dir="cw">
                                      <p:cBhvr>
                                        <p:cTn id="8" dur="500" fill="hold"/>
                                        <p:tgtEl>
                                          <p:spTgt spid="113668"/>
                                        </p:tgtEl>
                                        <p:attrNameLst>
                                          <p:attrName>stroke.color</p:attrName>
                                        </p:attrNameLst>
                                      </p:cBhvr>
                                      <p:by>
                                        <p:hsl h="-7200000" s="0" l="0"/>
                                      </p:by>
                                    </p:animClr>
                                    <p:set>
                                      <p:cBhvr>
                                        <p:cTn id="9" dur="500" fill="hold"/>
                                        <p:tgtEl>
                                          <p:spTgt spid="113668"/>
                                        </p:tgtEl>
                                        <p:attrNameLst>
                                          <p:attrName>fill.type</p:attrName>
                                        </p:attrNameLst>
                                      </p:cBhvr>
                                      <p:to>
                                        <p:strVal val="solid"/>
                                      </p:to>
                                    </p:set>
                                  </p:childTnLst>
                                </p:cTn>
                              </p:par>
                            </p:childTnLst>
                          </p:cTn>
                        </p:par>
                        <p:par>
                          <p:cTn id="10" fill="hold">
                            <p:stCondLst>
                              <p:cond delay="500"/>
                            </p:stCondLst>
                            <p:childTnLst>
                              <p:par>
                                <p:cTn id="11" presetID="22" presetClass="emph" presetSubtype="0" fill="hold" grpId="0" nodeType="afterEffect">
                                  <p:stCondLst>
                                    <p:cond delay="0"/>
                                  </p:stCondLst>
                                  <p:childTnLst>
                                    <p:animClr clrSpc="hsl" dir="cw">
                                      <p:cBhvr override="childStyle">
                                        <p:cTn id="12" dur="500" fill="hold"/>
                                        <p:tgtEl>
                                          <p:spTgt spid="10"/>
                                        </p:tgtEl>
                                        <p:attrNameLst>
                                          <p:attrName>style.color</p:attrName>
                                        </p:attrNameLst>
                                      </p:cBhvr>
                                      <p:by>
                                        <p:hsl h="-7200000" s="0" l="0"/>
                                      </p:by>
                                    </p:animClr>
                                    <p:animClr clrSpc="hsl" dir="cw">
                                      <p:cBhvr>
                                        <p:cTn id="13" dur="500" fill="hold"/>
                                        <p:tgtEl>
                                          <p:spTgt spid="10"/>
                                        </p:tgtEl>
                                        <p:attrNameLst>
                                          <p:attrName>fillcolor</p:attrName>
                                        </p:attrNameLst>
                                      </p:cBhvr>
                                      <p:by>
                                        <p:hsl h="-7200000" s="0" l="0"/>
                                      </p:by>
                                    </p:animClr>
                                    <p:animClr clrSpc="hsl" dir="cw">
                                      <p:cBhvr>
                                        <p:cTn id="14" dur="500" fill="hold"/>
                                        <p:tgtEl>
                                          <p:spTgt spid="10"/>
                                        </p:tgtEl>
                                        <p:attrNameLst>
                                          <p:attrName>stroke.color</p:attrName>
                                        </p:attrNameLst>
                                      </p:cBhvr>
                                      <p:by>
                                        <p:hsl h="-7200000" s="0" l="0"/>
                                      </p:by>
                                    </p:animClr>
                                    <p:set>
                                      <p:cBhvr>
                                        <p:cTn id="15" dur="500" fill="hold"/>
                                        <p:tgtEl>
                                          <p:spTgt spid="10"/>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P spid="10"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Grp="1" noChangeArrowheads="1"/>
          </p:cNvPicPr>
          <p:nvPr>
            <p:ph idx="4294967295"/>
          </p:nvPr>
        </p:nvPicPr>
        <p:blipFill rotWithShape="1">
          <a:blip r:embed="rId3" cstate="print"/>
          <a:srcRect b="3333"/>
          <a:stretch/>
        </p:blipFill>
        <p:spPr>
          <a:xfrm>
            <a:off x="0" y="0"/>
            <a:ext cx="9144000" cy="6858000"/>
          </a:xfrm>
          <a:noFill/>
          <a:ln>
            <a:solidFill>
              <a:schemeClr val="tx2"/>
            </a:solidFill>
          </a:ln>
        </p:spPr>
      </p:pic>
      <p:sp>
        <p:nvSpPr>
          <p:cNvPr id="107524" name="Line 4"/>
          <p:cNvSpPr>
            <a:spLocks noChangeShapeType="1"/>
          </p:cNvSpPr>
          <p:nvPr/>
        </p:nvSpPr>
        <p:spPr bwMode="auto">
          <a:xfrm>
            <a:off x="685800" y="1066800"/>
            <a:ext cx="838200" cy="3810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8" name="Rectangle 7"/>
          <p:cNvSpPr/>
          <p:nvPr/>
        </p:nvSpPr>
        <p:spPr>
          <a:xfrm>
            <a:off x="381000" y="4343400"/>
            <a:ext cx="8382000" cy="990600"/>
          </a:xfrm>
          <a:prstGeom prst="rect">
            <a:avLst/>
          </a:prstGeom>
          <a:solidFill>
            <a:srgbClr val="FFFF00"/>
          </a:solidFill>
          <a:ln w="349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CC"/>
                </a:solidFill>
                <a:latin typeface="Lucida Calligraphy" panose="03010101010101010101" pitchFamily="66" charset="0"/>
              </a:rPr>
              <a:t>Resolution</a:t>
            </a:r>
            <a:r>
              <a:rPr lang="en-US" b="1" dirty="0" smtClean="0">
                <a:solidFill>
                  <a:srgbClr val="C00000"/>
                </a:solidFill>
                <a:latin typeface="Lucida Calligraphy" panose="03010101010101010101" pitchFamily="66" charset="0"/>
              </a:rPr>
              <a:t>: </a:t>
            </a:r>
            <a:r>
              <a:rPr lang="en-US" b="1" dirty="0" smtClean="0">
                <a:solidFill>
                  <a:srgbClr val="FF0000"/>
                </a:solidFill>
                <a:latin typeface="Lucida Calligraphy" panose="03010101010101010101" pitchFamily="66" charset="0"/>
              </a:rPr>
              <a:t>Department contacted to verify account information.  </a:t>
            </a:r>
            <a:br>
              <a:rPr lang="en-US" b="1" dirty="0" smtClean="0">
                <a:solidFill>
                  <a:srgbClr val="FF0000"/>
                </a:solidFill>
                <a:latin typeface="Lucida Calligraphy" panose="03010101010101010101" pitchFamily="66" charset="0"/>
              </a:rPr>
            </a:br>
            <a:r>
              <a:rPr lang="en-US" b="1" dirty="0" smtClean="0">
                <a:solidFill>
                  <a:srgbClr val="FF0000"/>
                </a:solidFill>
                <a:latin typeface="Lucida Calligraphy" panose="03010101010101010101" pitchFamily="66" charset="0"/>
              </a:rPr>
              <a:t>For this example, account number is to be changed</a:t>
            </a:r>
            <a:endParaRPr lang="en-US" b="1" dirty="0">
              <a:solidFill>
                <a:srgbClr val="FF0000"/>
              </a:solidFill>
              <a:latin typeface="Lucida Calligraphy" panose="03010101010101010101" pitchFamily="66" charset="0"/>
            </a:endParaRPr>
          </a:p>
        </p:txBody>
      </p:sp>
      <p:cxnSp>
        <p:nvCxnSpPr>
          <p:cNvPr id="10" name="Straight Arrow Connector 9"/>
          <p:cNvCxnSpPr/>
          <p:nvPr/>
        </p:nvCxnSpPr>
        <p:spPr>
          <a:xfrm flipH="1" flipV="1">
            <a:off x="2895600" y="3657600"/>
            <a:ext cx="990600" cy="68580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31242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Oval 8"/>
          <p:cNvSpPr/>
          <p:nvPr/>
        </p:nvSpPr>
        <p:spPr>
          <a:xfrm>
            <a:off x="533400" y="2819400"/>
            <a:ext cx="2438400" cy="1219200"/>
          </a:xfrm>
          <a:prstGeom prst="ellipse">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107524"/>
                                        </p:tgtEl>
                                        <p:attrNameLst>
                                          <p:attrName>style.color</p:attrName>
                                        </p:attrNameLst>
                                      </p:cBhvr>
                                      <p:by>
                                        <p:hsl h="-7200000" s="0" l="0"/>
                                      </p:by>
                                    </p:animClr>
                                    <p:animClr clrSpc="hsl" dir="cw">
                                      <p:cBhvr>
                                        <p:cTn id="7" dur="500" fill="hold"/>
                                        <p:tgtEl>
                                          <p:spTgt spid="107524"/>
                                        </p:tgtEl>
                                        <p:attrNameLst>
                                          <p:attrName>fillcolor</p:attrName>
                                        </p:attrNameLst>
                                      </p:cBhvr>
                                      <p:by>
                                        <p:hsl h="-7200000" s="0" l="0"/>
                                      </p:by>
                                    </p:animClr>
                                    <p:animClr clrSpc="hsl" dir="cw">
                                      <p:cBhvr>
                                        <p:cTn id="8" dur="500" fill="hold"/>
                                        <p:tgtEl>
                                          <p:spTgt spid="107524"/>
                                        </p:tgtEl>
                                        <p:attrNameLst>
                                          <p:attrName>stroke.color</p:attrName>
                                        </p:attrNameLst>
                                      </p:cBhvr>
                                      <p:by>
                                        <p:hsl h="-7200000" s="0" l="0"/>
                                      </p:by>
                                    </p:animClr>
                                    <p:set>
                                      <p:cBhvr>
                                        <p:cTn id="9" dur="500" fill="hold"/>
                                        <p:tgtEl>
                                          <p:spTgt spid="1075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Text Placeholder 7"/>
          <p:cNvSpPr txBox="1">
            <a:spLocks/>
          </p:cNvSpPr>
          <p:nvPr/>
        </p:nvSpPr>
        <p:spPr>
          <a:xfrm>
            <a:off x="76199" y="1066800"/>
            <a:ext cx="8991601" cy="457200"/>
          </a:xfrm>
          <a:prstGeom prst="rect">
            <a:avLst/>
          </a:prstGeom>
        </p:spPr>
        <p:txBody>
          <a:bodyPr>
            <a:noAutofit/>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400">
                <a:solidFill>
                  <a:schemeClr val="tx1"/>
                </a:solidFill>
                <a:latin typeface="+mn-lt"/>
              </a:defRPr>
            </a:lvl2pPr>
            <a:lvl3pPr marL="1143000" indent="-228600" algn="l" rtl="0" eaLnBrk="1" fontAlgn="base" hangingPunct="1">
              <a:spcBef>
                <a:spcPct val="20000"/>
              </a:spcBef>
              <a:spcAft>
                <a:spcPct val="0"/>
              </a:spcAft>
              <a:buChar char="•"/>
              <a:defRPr sz="4000">
                <a:solidFill>
                  <a:schemeClr val="tx1"/>
                </a:solidFill>
                <a:latin typeface="+mn-lt"/>
              </a:defRPr>
            </a:lvl3pPr>
            <a:lvl4pPr marL="1600200" indent="-228600" algn="l" rtl="0" eaLnBrk="1" fontAlgn="base" hangingPunct="1">
              <a:spcBef>
                <a:spcPct val="20000"/>
              </a:spcBef>
              <a:spcAft>
                <a:spcPct val="0"/>
              </a:spcAft>
              <a:buChar char="–"/>
              <a:defRPr sz="3600">
                <a:solidFill>
                  <a:schemeClr val="tx1"/>
                </a:solidFill>
                <a:latin typeface="+mn-lt"/>
              </a:defRPr>
            </a:lvl4pPr>
            <a:lvl5pPr marL="2057400" indent="-228600" algn="l" rtl="0" eaLnBrk="1" fontAlgn="base" hangingPunct="1">
              <a:spcBef>
                <a:spcPct val="20000"/>
              </a:spcBef>
              <a:spcAft>
                <a:spcPct val="0"/>
              </a:spcAft>
              <a:buChar char="»"/>
              <a:defRPr sz="3600">
                <a:solidFill>
                  <a:schemeClr val="tx1"/>
                </a:solidFill>
                <a:latin typeface="+mn-lt"/>
              </a:defRPr>
            </a:lvl5pPr>
            <a:lvl6pPr marL="2514600" indent="-228600" algn="l" rtl="0" eaLnBrk="1" fontAlgn="base" hangingPunct="1">
              <a:spcBef>
                <a:spcPct val="20000"/>
              </a:spcBef>
              <a:spcAft>
                <a:spcPct val="0"/>
              </a:spcAft>
              <a:buChar char="»"/>
              <a:defRPr sz="3600">
                <a:solidFill>
                  <a:schemeClr val="tx1"/>
                </a:solidFill>
                <a:latin typeface="+mn-lt"/>
              </a:defRPr>
            </a:lvl6pPr>
            <a:lvl7pPr marL="2971800" indent="-228600" algn="l" rtl="0" eaLnBrk="1" fontAlgn="base" hangingPunct="1">
              <a:spcBef>
                <a:spcPct val="20000"/>
              </a:spcBef>
              <a:spcAft>
                <a:spcPct val="0"/>
              </a:spcAft>
              <a:buChar char="»"/>
              <a:defRPr sz="3600">
                <a:solidFill>
                  <a:schemeClr val="tx1"/>
                </a:solidFill>
                <a:latin typeface="+mn-lt"/>
              </a:defRPr>
            </a:lvl7pPr>
            <a:lvl8pPr marL="3429000" indent="-228600" algn="l" rtl="0" eaLnBrk="1" fontAlgn="base" hangingPunct="1">
              <a:spcBef>
                <a:spcPct val="20000"/>
              </a:spcBef>
              <a:spcAft>
                <a:spcPct val="0"/>
              </a:spcAft>
              <a:buChar char="»"/>
              <a:defRPr sz="3600">
                <a:solidFill>
                  <a:schemeClr val="tx1"/>
                </a:solidFill>
                <a:latin typeface="+mn-lt"/>
              </a:defRPr>
            </a:lvl8pPr>
            <a:lvl9pPr marL="3886200" indent="-228600" algn="l" rtl="0" eaLnBrk="1" fontAlgn="base" hangingPunct="1">
              <a:spcBef>
                <a:spcPct val="20000"/>
              </a:spcBef>
              <a:spcAft>
                <a:spcPct val="0"/>
              </a:spcAft>
              <a:buChar char="»"/>
              <a:defRPr sz="3600">
                <a:solidFill>
                  <a:schemeClr val="tx1"/>
                </a:solidFill>
                <a:latin typeface="+mn-lt"/>
              </a:defRPr>
            </a:lvl9pPr>
          </a:lstStyle>
          <a:p>
            <a:pPr marL="0" indent="0" algn="ctr">
              <a:buNone/>
            </a:pPr>
            <a:r>
              <a:rPr lang="en-US" sz="2200" i="1" kern="0" dirty="0" smtClean="0">
                <a:solidFill>
                  <a:srgbClr val="006600"/>
                </a:solidFill>
                <a:latin typeface="+mj-lt"/>
                <a:cs typeface="Times New Roman" pitchFamily="18" charset="0"/>
              </a:rPr>
              <a:t>Unposted Transactions</a:t>
            </a:r>
            <a:endParaRPr lang="en-US" sz="2000" i="1" kern="0" dirty="0">
              <a:solidFill>
                <a:srgbClr val="006600"/>
              </a:solidFill>
              <a:latin typeface="+mj-lt"/>
              <a:cs typeface="Times New Roman" pitchFamily="18" charset="0"/>
            </a:endParaRPr>
          </a:p>
        </p:txBody>
      </p:sp>
      <p:sp>
        <p:nvSpPr>
          <p:cNvPr id="6" name="Title 1"/>
          <p:cNvSpPr txBox="1">
            <a:spLocks/>
          </p:cNvSpPr>
          <p:nvPr/>
        </p:nvSpPr>
        <p:spPr bwMode="auto">
          <a:xfrm>
            <a:off x="76200" y="457200"/>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3600" dirty="0" smtClean="0">
                <a:solidFill>
                  <a:srgbClr val="663300"/>
                </a:solidFill>
                <a:cs typeface="Times New Roman" pitchFamily="18" charset="0"/>
              </a:rPr>
              <a:t>Correcting Unposted Transactions</a:t>
            </a:r>
            <a:endParaRPr lang="en-US" sz="2200" i="1" dirty="0">
              <a:solidFill>
                <a:srgbClr val="006600"/>
              </a:solidFill>
              <a:cs typeface="Times New Roman" pitchFamily="18" charset="0"/>
            </a:endParaRPr>
          </a:p>
        </p:txBody>
      </p:sp>
    </p:spTree>
    <p:extLst>
      <p:ext uri="{BB962C8B-B14F-4D97-AF65-F5344CB8AC3E}">
        <p14:creationId xmlns:p14="http://schemas.microsoft.com/office/powerpoint/2010/main" val="38174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p:cNvPicPr>
            <a:picLocks noGrp="1" noChangeArrowheads="1"/>
          </p:cNvPicPr>
          <p:nvPr>
            <p:ph idx="4294967295"/>
          </p:nvPr>
        </p:nvPicPr>
        <p:blipFill rotWithShape="1">
          <a:blip r:embed="rId3" cstate="print"/>
          <a:srcRect b="3333"/>
          <a:stretch/>
        </p:blipFill>
        <p:spPr>
          <a:xfrm>
            <a:off x="0" y="0"/>
            <a:ext cx="9144000" cy="6858000"/>
          </a:xfrm>
          <a:noFill/>
          <a:ln>
            <a:solidFill>
              <a:schemeClr val="tx2"/>
            </a:solidFill>
          </a:ln>
        </p:spPr>
      </p:pic>
      <p:sp>
        <p:nvSpPr>
          <p:cNvPr id="117764" name="Line 4"/>
          <p:cNvSpPr>
            <a:spLocks noChangeShapeType="1"/>
          </p:cNvSpPr>
          <p:nvPr/>
        </p:nvSpPr>
        <p:spPr bwMode="auto">
          <a:xfrm flipH="1">
            <a:off x="6705600" y="990600"/>
            <a:ext cx="457200" cy="5334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11" name="Rectangle 10"/>
          <p:cNvSpPr/>
          <p:nvPr/>
        </p:nvSpPr>
        <p:spPr>
          <a:xfrm>
            <a:off x="685800" y="35052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381000" y="31242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ounded Rectangle 2"/>
          <p:cNvSpPr/>
          <p:nvPr/>
        </p:nvSpPr>
        <p:spPr>
          <a:xfrm>
            <a:off x="7086600" y="0"/>
            <a:ext cx="2057400" cy="10668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6600"/>
                </a:solidFill>
                <a:latin typeface="Lucida Calligraphy" panose="03010101010101010101" pitchFamily="66" charset="0"/>
              </a:rPr>
              <a:t>Dept</a:t>
            </a:r>
            <a:r>
              <a:rPr lang="en-US" dirty="0" smtClean="0">
                <a:solidFill>
                  <a:srgbClr val="006600"/>
                </a:solidFill>
                <a:latin typeface="Lucida Calligraphy" panose="03010101010101010101" pitchFamily="66" charset="0"/>
              </a:rPr>
              <a:t> provides the Correct Account No.</a:t>
            </a:r>
            <a:endParaRPr lang="en-US" dirty="0">
              <a:solidFill>
                <a:srgbClr val="006600"/>
              </a:solidFill>
              <a:latin typeface="Lucida Calligraphy" panose="03010101010101010101" pitchFamily="66" charset="0"/>
            </a:endParaRPr>
          </a:p>
        </p:txBody>
      </p:sp>
      <p:sp>
        <p:nvSpPr>
          <p:cNvPr id="9" name="Line 4"/>
          <p:cNvSpPr>
            <a:spLocks noChangeShapeType="1"/>
          </p:cNvSpPr>
          <p:nvPr/>
        </p:nvSpPr>
        <p:spPr bwMode="auto">
          <a:xfrm flipH="1" flipV="1">
            <a:off x="8001000" y="3657600"/>
            <a:ext cx="0" cy="6858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10" name="Rounded Rectangle 9"/>
          <p:cNvSpPr/>
          <p:nvPr/>
        </p:nvSpPr>
        <p:spPr>
          <a:xfrm>
            <a:off x="6934200" y="4343400"/>
            <a:ext cx="2133600" cy="1058333"/>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Verify if there is Sufficient Funding</a:t>
            </a:r>
            <a:endParaRPr lang="en-US" dirty="0">
              <a:solidFill>
                <a:srgbClr val="006600"/>
              </a:solidFill>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117764"/>
                                        </p:tgtEl>
                                        <p:attrNameLst>
                                          <p:attrName>style.color</p:attrName>
                                        </p:attrNameLst>
                                      </p:cBhvr>
                                      <p:by>
                                        <p:hsl h="-7200000" s="0" l="0"/>
                                      </p:by>
                                    </p:animClr>
                                    <p:animClr clrSpc="hsl" dir="cw">
                                      <p:cBhvr>
                                        <p:cTn id="7" dur="500" fill="hold"/>
                                        <p:tgtEl>
                                          <p:spTgt spid="117764"/>
                                        </p:tgtEl>
                                        <p:attrNameLst>
                                          <p:attrName>fillcolor</p:attrName>
                                        </p:attrNameLst>
                                      </p:cBhvr>
                                      <p:by>
                                        <p:hsl h="-7200000" s="0" l="0"/>
                                      </p:by>
                                    </p:animClr>
                                    <p:animClr clrSpc="hsl" dir="cw">
                                      <p:cBhvr>
                                        <p:cTn id="8" dur="500" fill="hold"/>
                                        <p:tgtEl>
                                          <p:spTgt spid="117764"/>
                                        </p:tgtEl>
                                        <p:attrNameLst>
                                          <p:attrName>stroke.color</p:attrName>
                                        </p:attrNameLst>
                                      </p:cBhvr>
                                      <p:by>
                                        <p:hsl h="-7200000" s="0" l="0"/>
                                      </p:by>
                                    </p:animClr>
                                    <p:set>
                                      <p:cBhvr>
                                        <p:cTn id="9" dur="500" fill="hold"/>
                                        <p:tgtEl>
                                          <p:spTgt spid="117764"/>
                                        </p:tgtEl>
                                        <p:attrNameLst>
                                          <p:attrName>fill.type</p:attrName>
                                        </p:attrNameLst>
                                      </p:cBhvr>
                                      <p:to>
                                        <p:strVal val="solid"/>
                                      </p:to>
                                    </p:set>
                                  </p:childTnLst>
                                </p:cTn>
                              </p:par>
                            </p:childTnLst>
                          </p:cTn>
                        </p:par>
                        <p:par>
                          <p:cTn id="10" fill="hold">
                            <p:stCondLst>
                              <p:cond delay="500"/>
                            </p:stCondLst>
                            <p:childTnLst>
                              <p:par>
                                <p:cTn id="11" presetID="22" presetClass="emph" presetSubtype="0" fill="hold" grpId="0" nodeType="afterEffect">
                                  <p:stCondLst>
                                    <p:cond delay="0"/>
                                  </p:stCondLst>
                                  <p:childTnLst>
                                    <p:animClr clrSpc="hsl" dir="cw">
                                      <p:cBhvr override="childStyle">
                                        <p:cTn id="12" dur="500" fill="hold"/>
                                        <p:tgtEl>
                                          <p:spTgt spid="9"/>
                                        </p:tgtEl>
                                        <p:attrNameLst>
                                          <p:attrName>style.color</p:attrName>
                                        </p:attrNameLst>
                                      </p:cBhvr>
                                      <p:by>
                                        <p:hsl h="-7200000" s="0" l="0"/>
                                      </p:by>
                                    </p:animClr>
                                    <p:animClr clrSpc="hsl" dir="cw">
                                      <p:cBhvr>
                                        <p:cTn id="13" dur="500" fill="hold"/>
                                        <p:tgtEl>
                                          <p:spTgt spid="9"/>
                                        </p:tgtEl>
                                        <p:attrNameLst>
                                          <p:attrName>fillcolor</p:attrName>
                                        </p:attrNameLst>
                                      </p:cBhvr>
                                      <p:by>
                                        <p:hsl h="-7200000" s="0" l="0"/>
                                      </p:by>
                                    </p:animClr>
                                    <p:animClr clrSpc="hsl" dir="cw">
                                      <p:cBhvr>
                                        <p:cTn id="14" dur="500" fill="hold"/>
                                        <p:tgtEl>
                                          <p:spTgt spid="9"/>
                                        </p:tgtEl>
                                        <p:attrNameLst>
                                          <p:attrName>stroke.color</p:attrName>
                                        </p:attrNameLst>
                                      </p:cBhvr>
                                      <p:by>
                                        <p:hsl h="-7200000" s="0" l="0"/>
                                      </p:by>
                                    </p:animClr>
                                    <p:set>
                                      <p:cBhvr>
                                        <p:cTn id="15"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Grp="1" noChangeArrowheads="1"/>
          </p:cNvPicPr>
          <p:nvPr>
            <p:ph idx="4294967295"/>
          </p:nvPr>
        </p:nvPicPr>
        <p:blipFill rotWithShape="1">
          <a:blip r:embed="rId3">
            <a:extLst>
              <a:ext uri="{28A0092B-C50C-407E-A947-70E740481C1C}">
                <a14:useLocalDpi xmlns:a14="http://schemas.microsoft.com/office/drawing/2010/main" val="0"/>
              </a:ext>
            </a:extLst>
          </a:blip>
          <a:srcRect t="124"/>
          <a:stretch/>
        </p:blipFill>
        <p:spPr>
          <a:xfrm>
            <a:off x="0" y="-1"/>
            <a:ext cx="9144000" cy="6849533"/>
          </a:xfrm>
          <a:noFill/>
          <a:ln>
            <a:solidFill>
              <a:schemeClr val="tx2"/>
            </a:solidFill>
          </a:ln>
        </p:spPr>
      </p:pic>
      <p:sp>
        <p:nvSpPr>
          <p:cNvPr id="4" name="Rounded Rectangle 3"/>
          <p:cNvSpPr/>
          <p:nvPr/>
        </p:nvSpPr>
        <p:spPr>
          <a:xfrm>
            <a:off x="647700" y="4495800"/>
            <a:ext cx="48387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Select Item to Correct</a:t>
            </a:r>
            <a:r>
              <a:rPr lang="en-US" dirty="0">
                <a:solidFill>
                  <a:srgbClr val="006600"/>
                </a:solidFill>
                <a:latin typeface="Lucida Calligraphy" panose="03010101010101010101" pitchFamily="66" charset="0"/>
              </a:rPr>
              <a:t>;</a:t>
            </a:r>
            <a:r>
              <a:rPr lang="en-US" dirty="0" smtClean="0">
                <a:solidFill>
                  <a:srgbClr val="006600"/>
                </a:solidFill>
                <a:latin typeface="Lucida Calligraphy" panose="03010101010101010101" pitchFamily="66" charset="0"/>
              </a:rPr>
              <a:t> </a:t>
            </a:r>
          </a:p>
          <a:p>
            <a:pPr algn="ctr"/>
            <a:r>
              <a:rPr lang="en-US" dirty="0" smtClean="0">
                <a:solidFill>
                  <a:srgbClr val="006600"/>
                </a:solidFill>
                <a:latin typeface="Lucida Calligraphy" panose="03010101010101010101" pitchFamily="66" charset="0"/>
              </a:rPr>
              <a:t>Then. note TNO information</a:t>
            </a:r>
            <a:endParaRPr lang="en-US" dirty="0">
              <a:solidFill>
                <a:srgbClr val="006600"/>
              </a:solidFill>
              <a:latin typeface="Lucida Calligraphy" panose="03010101010101010101" pitchFamily="66" charset="0"/>
            </a:endParaRPr>
          </a:p>
        </p:txBody>
      </p:sp>
      <p:sp>
        <p:nvSpPr>
          <p:cNvPr id="12" name="Line 5"/>
          <p:cNvSpPr>
            <a:spLocks noChangeShapeType="1"/>
          </p:cNvSpPr>
          <p:nvPr/>
        </p:nvSpPr>
        <p:spPr bwMode="auto">
          <a:xfrm flipV="1">
            <a:off x="1447800" y="3810000"/>
            <a:ext cx="0" cy="6858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7" name="Line 5"/>
          <p:cNvSpPr>
            <a:spLocks noChangeShapeType="1"/>
          </p:cNvSpPr>
          <p:nvPr/>
        </p:nvSpPr>
        <p:spPr bwMode="auto">
          <a:xfrm flipV="1">
            <a:off x="4648200" y="3810000"/>
            <a:ext cx="0" cy="6858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Tree>
    <p:extLst>
      <p:ext uri="{BB962C8B-B14F-4D97-AF65-F5344CB8AC3E}">
        <p14:creationId xmlns:p14="http://schemas.microsoft.com/office/powerpoint/2010/main" val="186196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12"/>
                                        </p:tgtEl>
                                        <p:attrNameLst>
                                          <p:attrName>style.color</p:attrName>
                                        </p:attrNameLst>
                                      </p:cBhvr>
                                      <p:by>
                                        <p:hsl h="-7200000" s="0" l="0"/>
                                      </p:by>
                                    </p:animClr>
                                    <p:animClr clrSpc="hsl" dir="cw">
                                      <p:cBhvr>
                                        <p:cTn id="7" dur="500" fill="hold"/>
                                        <p:tgtEl>
                                          <p:spTgt spid="12"/>
                                        </p:tgtEl>
                                        <p:attrNameLst>
                                          <p:attrName>fillcolor</p:attrName>
                                        </p:attrNameLst>
                                      </p:cBhvr>
                                      <p:by>
                                        <p:hsl h="-7200000" s="0" l="0"/>
                                      </p:by>
                                    </p:animClr>
                                    <p:animClr clrSpc="hsl" dir="cw">
                                      <p:cBhvr>
                                        <p:cTn id="8" dur="500" fill="hold"/>
                                        <p:tgtEl>
                                          <p:spTgt spid="12"/>
                                        </p:tgtEl>
                                        <p:attrNameLst>
                                          <p:attrName>stroke.color</p:attrName>
                                        </p:attrNameLst>
                                      </p:cBhvr>
                                      <p:by>
                                        <p:hsl h="-7200000" s="0" l="0"/>
                                      </p:by>
                                    </p:animClr>
                                    <p:set>
                                      <p:cBhvr>
                                        <p:cTn id="9" dur="500" fill="hold"/>
                                        <p:tgtEl>
                                          <p:spTgt spid="12"/>
                                        </p:tgtEl>
                                        <p:attrNameLst>
                                          <p:attrName>fill.type</p:attrName>
                                        </p:attrNameLst>
                                      </p:cBhvr>
                                      <p:to>
                                        <p:strVal val="solid"/>
                                      </p:to>
                                    </p:set>
                                  </p:childTnLst>
                                </p:cTn>
                              </p:par>
                            </p:childTnLst>
                          </p:cTn>
                        </p:par>
                        <p:par>
                          <p:cTn id="10" fill="hold">
                            <p:stCondLst>
                              <p:cond delay="500"/>
                            </p:stCondLst>
                            <p:childTnLst>
                              <p:par>
                                <p:cTn id="11" presetID="22" presetClass="emph" presetSubtype="0" fill="hold" grpId="0" nodeType="afterEffect">
                                  <p:stCondLst>
                                    <p:cond delay="0"/>
                                  </p:stCondLst>
                                  <p:childTnLst>
                                    <p:animClr clrSpc="hsl" dir="cw">
                                      <p:cBhvr override="childStyle">
                                        <p:cTn id="12" dur="500" fill="hold"/>
                                        <p:tgtEl>
                                          <p:spTgt spid="7"/>
                                        </p:tgtEl>
                                        <p:attrNameLst>
                                          <p:attrName>style.color</p:attrName>
                                        </p:attrNameLst>
                                      </p:cBhvr>
                                      <p:by>
                                        <p:hsl h="-7200000" s="0" l="0"/>
                                      </p:by>
                                    </p:animClr>
                                    <p:animClr clrSpc="hsl" dir="cw">
                                      <p:cBhvr>
                                        <p:cTn id="13" dur="500" fill="hold"/>
                                        <p:tgtEl>
                                          <p:spTgt spid="7"/>
                                        </p:tgtEl>
                                        <p:attrNameLst>
                                          <p:attrName>fillcolor</p:attrName>
                                        </p:attrNameLst>
                                      </p:cBhvr>
                                      <p:by>
                                        <p:hsl h="-7200000" s="0" l="0"/>
                                      </p:by>
                                    </p:animClr>
                                    <p:animClr clrSpc="hsl" dir="cw">
                                      <p:cBhvr>
                                        <p:cTn id="14" dur="500" fill="hold"/>
                                        <p:tgtEl>
                                          <p:spTgt spid="7"/>
                                        </p:tgtEl>
                                        <p:attrNameLst>
                                          <p:attrName>stroke.color</p:attrName>
                                        </p:attrNameLst>
                                      </p:cBhvr>
                                      <p:by>
                                        <p:hsl h="-7200000" s="0" l="0"/>
                                      </p:by>
                                    </p:animClr>
                                    <p:set>
                                      <p:cBhvr>
                                        <p:cTn id="1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p:cNvPicPr>
            <a:picLocks noGrp="1" noChangeArrowheads="1"/>
          </p:cNvPicPr>
          <p:nvPr>
            <p:ph idx="4294967295"/>
          </p:nvPr>
        </p:nvPicPr>
        <p:blipFill rotWithShape="1">
          <a:blip r:embed="rId3" cstate="print"/>
          <a:srcRect b="3333"/>
          <a:stretch/>
        </p:blipFill>
        <p:spPr>
          <a:xfrm>
            <a:off x="0" y="0"/>
            <a:ext cx="9144000" cy="6858000"/>
          </a:xfrm>
          <a:noFill/>
          <a:ln>
            <a:solidFill>
              <a:schemeClr val="tx2"/>
            </a:solidFill>
          </a:ln>
        </p:spPr>
      </p:pic>
      <p:sp>
        <p:nvSpPr>
          <p:cNvPr id="130053" name="Line 5"/>
          <p:cNvSpPr>
            <a:spLocks noChangeShapeType="1"/>
          </p:cNvSpPr>
          <p:nvPr/>
        </p:nvSpPr>
        <p:spPr bwMode="auto">
          <a:xfrm flipH="1">
            <a:off x="5943600" y="1230923"/>
            <a:ext cx="381000" cy="445477"/>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6" name="Rectangle 5"/>
          <p:cNvSpPr/>
          <p:nvPr/>
        </p:nvSpPr>
        <p:spPr>
          <a:xfrm>
            <a:off x="381000" y="3048000"/>
            <a:ext cx="1524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le 4"/>
          <p:cNvSpPr/>
          <p:nvPr/>
        </p:nvSpPr>
        <p:spPr>
          <a:xfrm>
            <a:off x="6172200" y="164123"/>
            <a:ext cx="1676400" cy="10668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Enter TNO to update</a:t>
            </a:r>
            <a:endParaRPr lang="en-US" dirty="0">
              <a:solidFill>
                <a:srgbClr val="006600"/>
              </a:solidFill>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130053"/>
                                        </p:tgtEl>
                                        <p:attrNameLst>
                                          <p:attrName>style.color</p:attrName>
                                        </p:attrNameLst>
                                      </p:cBhvr>
                                      <p:by>
                                        <p:hsl h="-7200000" s="0" l="0"/>
                                      </p:by>
                                    </p:animClr>
                                    <p:animClr clrSpc="hsl" dir="cw">
                                      <p:cBhvr>
                                        <p:cTn id="7" dur="500" fill="hold"/>
                                        <p:tgtEl>
                                          <p:spTgt spid="130053"/>
                                        </p:tgtEl>
                                        <p:attrNameLst>
                                          <p:attrName>fillcolor</p:attrName>
                                        </p:attrNameLst>
                                      </p:cBhvr>
                                      <p:by>
                                        <p:hsl h="-7200000" s="0" l="0"/>
                                      </p:by>
                                    </p:animClr>
                                    <p:animClr clrSpc="hsl" dir="cw">
                                      <p:cBhvr>
                                        <p:cTn id="8" dur="500" fill="hold"/>
                                        <p:tgtEl>
                                          <p:spTgt spid="130053"/>
                                        </p:tgtEl>
                                        <p:attrNameLst>
                                          <p:attrName>stroke.color</p:attrName>
                                        </p:attrNameLst>
                                      </p:cBhvr>
                                      <p:by>
                                        <p:hsl h="-7200000" s="0" l="0"/>
                                      </p:by>
                                    </p:animClr>
                                    <p:set>
                                      <p:cBhvr>
                                        <p:cTn id="9" dur="500" fill="hold"/>
                                        <p:tgtEl>
                                          <p:spTgt spid="1300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p:cNvPicPr>
            <a:picLocks noGrp="1" noChangeArrowheads="1"/>
          </p:cNvPicPr>
          <p:nvPr>
            <p:ph idx="4294967295"/>
          </p:nvPr>
        </p:nvPicPr>
        <p:blipFill rotWithShape="1">
          <a:blip r:embed="rId3" cstate="print"/>
          <a:srcRect b="3333"/>
          <a:stretch/>
        </p:blipFill>
        <p:spPr>
          <a:xfrm>
            <a:off x="0" y="0"/>
            <a:ext cx="9144000" cy="6858000"/>
          </a:xfrm>
          <a:noFill/>
          <a:ln>
            <a:solidFill>
              <a:schemeClr val="tx2"/>
            </a:solidFill>
          </a:ln>
        </p:spPr>
      </p:pic>
      <p:sp>
        <p:nvSpPr>
          <p:cNvPr id="138244" name="Line 4"/>
          <p:cNvSpPr>
            <a:spLocks noChangeShapeType="1"/>
          </p:cNvSpPr>
          <p:nvPr/>
        </p:nvSpPr>
        <p:spPr bwMode="auto">
          <a:xfrm flipH="1" flipV="1">
            <a:off x="2286000" y="3581400"/>
            <a:ext cx="0" cy="7620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4" name="Rounded Rectangle 3"/>
          <p:cNvSpPr/>
          <p:nvPr/>
        </p:nvSpPr>
        <p:spPr>
          <a:xfrm>
            <a:off x="800100" y="4343400"/>
            <a:ext cx="2971800" cy="9906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Message will indicate successful update</a:t>
            </a:r>
            <a:endParaRPr lang="en-US" dirty="0">
              <a:solidFill>
                <a:srgbClr val="006600"/>
              </a:solidFill>
              <a:latin typeface="Lucida Calligraphy" panose="03010101010101010101" pitchFamily="66" charset="0"/>
            </a:endParaRPr>
          </a:p>
        </p:txBody>
      </p:sp>
      <p:sp>
        <p:nvSpPr>
          <p:cNvPr id="5" name="Line 4"/>
          <p:cNvSpPr>
            <a:spLocks noChangeShapeType="1"/>
          </p:cNvSpPr>
          <p:nvPr/>
        </p:nvSpPr>
        <p:spPr bwMode="auto">
          <a:xfrm flipH="1">
            <a:off x="7505700" y="1295400"/>
            <a:ext cx="38100" cy="9906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6" name="Rounded Rectangle 5"/>
          <p:cNvSpPr/>
          <p:nvPr/>
        </p:nvSpPr>
        <p:spPr>
          <a:xfrm>
            <a:off x="6172200" y="304800"/>
            <a:ext cx="2971800" cy="9906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Select Option “10” to verify encumbrance</a:t>
            </a:r>
            <a:endParaRPr lang="en-US" dirty="0">
              <a:solidFill>
                <a:srgbClr val="006600"/>
              </a:solidFill>
              <a:latin typeface="Lucida Calligraphy" panose="03010101010101010101" pitchFamily="66" charset="0"/>
            </a:endParaRPr>
          </a:p>
        </p:txBody>
      </p:sp>
      <p:sp>
        <p:nvSpPr>
          <p:cNvPr id="7" name="Line 4"/>
          <p:cNvSpPr>
            <a:spLocks noChangeShapeType="1"/>
          </p:cNvSpPr>
          <p:nvPr/>
        </p:nvSpPr>
        <p:spPr bwMode="auto">
          <a:xfrm flipH="1">
            <a:off x="5257800" y="1295400"/>
            <a:ext cx="2286000" cy="19050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138244"/>
                                        </p:tgtEl>
                                        <p:attrNameLst>
                                          <p:attrName>style.color</p:attrName>
                                        </p:attrNameLst>
                                      </p:cBhvr>
                                      <p:by>
                                        <p:hsl h="-7200000" s="0" l="0"/>
                                      </p:by>
                                    </p:animClr>
                                    <p:animClr clrSpc="hsl" dir="cw">
                                      <p:cBhvr>
                                        <p:cTn id="7" dur="500" fill="hold"/>
                                        <p:tgtEl>
                                          <p:spTgt spid="138244"/>
                                        </p:tgtEl>
                                        <p:attrNameLst>
                                          <p:attrName>fillcolor</p:attrName>
                                        </p:attrNameLst>
                                      </p:cBhvr>
                                      <p:by>
                                        <p:hsl h="-7200000" s="0" l="0"/>
                                      </p:by>
                                    </p:animClr>
                                    <p:animClr clrSpc="hsl" dir="cw">
                                      <p:cBhvr>
                                        <p:cTn id="8" dur="500" fill="hold"/>
                                        <p:tgtEl>
                                          <p:spTgt spid="138244"/>
                                        </p:tgtEl>
                                        <p:attrNameLst>
                                          <p:attrName>stroke.color</p:attrName>
                                        </p:attrNameLst>
                                      </p:cBhvr>
                                      <p:by>
                                        <p:hsl h="-7200000" s="0" l="0"/>
                                      </p:by>
                                    </p:animClr>
                                    <p:set>
                                      <p:cBhvr>
                                        <p:cTn id="9" dur="500" fill="hold"/>
                                        <p:tgtEl>
                                          <p:spTgt spid="138244"/>
                                        </p:tgtEl>
                                        <p:attrNameLst>
                                          <p:attrName>fill.type</p:attrName>
                                        </p:attrNameLst>
                                      </p:cBhvr>
                                      <p:to>
                                        <p:strVal val="solid"/>
                                      </p:to>
                                    </p:set>
                                  </p:childTnLst>
                                </p:cTn>
                              </p:par>
                            </p:childTnLst>
                          </p:cTn>
                        </p:par>
                        <p:par>
                          <p:cTn id="10" fill="hold">
                            <p:stCondLst>
                              <p:cond delay="500"/>
                            </p:stCondLst>
                            <p:childTnLst>
                              <p:par>
                                <p:cTn id="11" presetID="22" presetClass="emph" presetSubtype="0" fill="hold" grpId="0" nodeType="afterEffect">
                                  <p:stCondLst>
                                    <p:cond delay="0"/>
                                  </p:stCondLst>
                                  <p:childTnLst>
                                    <p:animClr clrSpc="hsl" dir="cw">
                                      <p:cBhvr override="childStyle">
                                        <p:cTn id="12" dur="500" fill="hold"/>
                                        <p:tgtEl>
                                          <p:spTgt spid="5"/>
                                        </p:tgtEl>
                                        <p:attrNameLst>
                                          <p:attrName>style.color</p:attrName>
                                        </p:attrNameLst>
                                      </p:cBhvr>
                                      <p:by>
                                        <p:hsl h="-7200000" s="0" l="0"/>
                                      </p:by>
                                    </p:animClr>
                                    <p:animClr clrSpc="hsl" dir="cw">
                                      <p:cBhvr>
                                        <p:cTn id="13" dur="500" fill="hold"/>
                                        <p:tgtEl>
                                          <p:spTgt spid="5"/>
                                        </p:tgtEl>
                                        <p:attrNameLst>
                                          <p:attrName>fillcolor</p:attrName>
                                        </p:attrNameLst>
                                      </p:cBhvr>
                                      <p:by>
                                        <p:hsl h="-7200000" s="0" l="0"/>
                                      </p:by>
                                    </p:animClr>
                                    <p:animClr clrSpc="hsl" dir="cw">
                                      <p:cBhvr>
                                        <p:cTn id="14" dur="500" fill="hold"/>
                                        <p:tgtEl>
                                          <p:spTgt spid="5"/>
                                        </p:tgtEl>
                                        <p:attrNameLst>
                                          <p:attrName>stroke.color</p:attrName>
                                        </p:attrNameLst>
                                      </p:cBhvr>
                                      <p:by>
                                        <p:hsl h="-7200000" s="0" l="0"/>
                                      </p:by>
                                    </p:animClr>
                                    <p:set>
                                      <p:cBhvr>
                                        <p:cTn id="15" dur="500" fill="hold"/>
                                        <p:tgtEl>
                                          <p:spTgt spid="5"/>
                                        </p:tgtEl>
                                        <p:attrNameLst>
                                          <p:attrName>fill.type</p:attrName>
                                        </p:attrNameLst>
                                      </p:cBhvr>
                                      <p:to>
                                        <p:strVal val="solid"/>
                                      </p:to>
                                    </p:set>
                                  </p:childTnLst>
                                </p:cTn>
                              </p:par>
                            </p:childTnLst>
                          </p:cTn>
                        </p:par>
                        <p:par>
                          <p:cTn id="16" fill="hold">
                            <p:stCondLst>
                              <p:cond delay="1000"/>
                            </p:stCondLst>
                            <p:childTnLst>
                              <p:par>
                                <p:cTn id="17" presetID="22" presetClass="emph" presetSubtype="0" fill="hold" grpId="0" nodeType="afterEffect">
                                  <p:stCondLst>
                                    <p:cond delay="0"/>
                                  </p:stCondLst>
                                  <p:childTnLst>
                                    <p:animClr clrSpc="hsl" dir="cw">
                                      <p:cBhvr override="childStyle">
                                        <p:cTn id="18" dur="500" fill="hold"/>
                                        <p:tgtEl>
                                          <p:spTgt spid="7"/>
                                        </p:tgtEl>
                                        <p:attrNameLst>
                                          <p:attrName>style.color</p:attrName>
                                        </p:attrNameLst>
                                      </p:cBhvr>
                                      <p:by>
                                        <p:hsl h="-7200000" s="0" l="0"/>
                                      </p:by>
                                    </p:animClr>
                                    <p:animClr clrSpc="hsl" dir="cw">
                                      <p:cBhvr>
                                        <p:cTn id="19" dur="500" fill="hold"/>
                                        <p:tgtEl>
                                          <p:spTgt spid="7"/>
                                        </p:tgtEl>
                                        <p:attrNameLst>
                                          <p:attrName>fillcolor</p:attrName>
                                        </p:attrNameLst>
                                      </p:cBhvr>
                                      <p:by>
                                        <p:hsl h="-7200000" s="0" l="0"/>
                                      </p:by>
                                    </p:animClr>
                                    <p:animClr clrSpc="hsl" dir="cw">
                                      <p:cBhvr>
                                        <p:cTn id="20" dur="500" fill="hold"/>
                                        <p:tgtEl>
                                          <p:spTgt spid="7"/>
                                        </p:tgtEl>
                                        <p:attrNameLst>
                                          <p:attrName>stroke.color</p:attrName>
                                        </p:attrNameLst>
                                      </p:cBhvr>
                                      <p:by>
                                        <p:hsl h="-7200000" s="0" l="0"/>
                                      </p:by>
                                    </p:animClr>
                                    <p:set>
                                      <p:cBhvr>
                                        <p:cTn id="21"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3"/>
          <p:cNvPicPr>
            <a:picLocks noGrp="1" noChangeArrowheads="1"/>
          </p:cNvPicPr>
          <p:nvPr>
            <p:ph idx="4294967295"/>
          </p:nvPr>
        </p:nvPicPr>
        <p:blipFill rotWithShape="1">
          <a:blip r:embed="rId3" cstate="print"/>
          <a:srcRect b="3333"/>
          <a:stretch/>
        </p:blipFill>
        <p:spPr>
          <a:xfrm>
            <a:off x="0" y="0"/>
            <a:ext cx="9144000" cy="6858000"/>
          </a:xfrm>
          <a:noFill/>
          <a:ln>
            <a:solidFill>
              <a:schemeClr val="tx2"/>
            </a:solidFill>
          </a:ln>
        </p:spPr>
      </p:pic>
      <p:sp>
        <p:nvSpPr>
          <p:cNvPr id="4" name="Line 4"/>
          <p:cNvSpPr>
            <a:spLocks noChangeShapeType="1"/>
          </p:cNvSpPr>
          <p:nvPr/>
        </p:nvSpPr>
        <p:spPr bwMode="auto">
          <a:xfrm flipH="1">
            <a:off x="5715000" y="914400"/>
            <a:ext cx="533400" cy="6096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5" name="Rounded Rectangle 4"/>
          <p:cNvSpPr/>
          <p:nvPr/>
        </p:nvSpPr>
        <p:spPr>
          <a:xfrm>
            <a:off x="6155267" y="16933"/>
            <a:ext cx="2971800" cy="9906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Type in the Encumbrance Number</a:t>
            </a:r>
            <a:endParaRPr lang="en-US" dirty="0">
              <a:solidFill>
                <a:srgbClr val="006600"/>
              </a:solidFill>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Text Placeholder 7"/>
          <p:cNvSpPr txBox="1">
            <a:spLocks/>
          </p:cNvSpPr>
          <p:nvPr/>
        </p:nvSpPr>
        <p:spPr>
          <a:xfrm>
            <a:off x="76199" y="1066800"/>
            <a:ext cx="8991601" cy="457200"/>
          </a:xfrm>
          <a:prstGeom prst="rect">
            <a:avLst/>
          </a:prstGeom>
        </p:spPr>
        <p:txBody>
          <a:bodyPr>
            <a:noAutofit/>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400">
                <a:solidFill>
                  <a:schemeClr val="tx1"/>
                </a:solidFill>
                <a:latin typeface="+mn-lt"/>
              </a:defRPr>
            </a:lvl2pPr>
            <a:lvl3pPr marL="1143000" indent="-228600" algn="l" rtl="0" eaLnBrk="1" fontAlgn="base" hangingPunct="1">
              <a:spcBef>
                <a:spcPct val="20000"/>
              </a:spcBef>
              <a:spcAft>
                <a:spcPct val="0"/>
              </a:spcAft>
              <a:buChar char="•"/>
              <a:defRPr sz="4000">
                <a:solidFill>
                  <a:schemeClr val="tx1"/>
                </a:solidFill>
                <a:latin typeface="+mn-lt"/>
              </a:defRPr>
            </a:lvl3pPr>
            <a:lvl4pPr marL="1600200" indent="-228600" algn="l" rtl="0" eaLnBrk="1" fontAlgn="base" hangingPunct="1">
              <a:spcBef>
                <a:spcPct val="20000"/>
              </a:spcBef>
              <a:spcAft>
                <a:spcPct val="0"/>
              </a:spcAft>
              <a:buChar char="–"/>
              <a:defRPr sz="3600">
                <a:solidFill>
                  <a:schemeClr val="tx1"/>
                </a:solidFill>
                <a:latin typeface="+mn-lt"/>
              </a:defRPr>
            </a:lvl4pPr>
            <a:lvl5pPr marL="2057400" indent="-228600" algn="l" rtl="0" eaLnBrk="1" fontAlgn="base" hangingPunct="1">
              <a:spcBef>
                <a:spcPct val="20000"/>
              </a:spcBef>
              <a:spcAft>
                <a:spcPct val="0"/>
              </a:spcAft>
              <a:buChar char="»"/>
              <a:defRPr sz="3600">
                <a:solidFill>
                  <a:schemeClr val="tx1"/>
                </a:solidFill>
                <a:latin typeface="+mn-lt"/>
              </a:defRPr>
            </a:lvl5pPr>
            <a:lvl6pPr marL="2514600" indent="-228600" algn="l" rtl="0" eaLnBrk="1" fontAlgn="base" hangingPunct="1">
              <a:spcBef>
                <a:spcPct val="20000"/>
              </a:spcBef>
              <a:spcAft>
                <a:spcPct val="0"/>
              </a:spcAft>
              <a:buChar char="»"/>
              <a:defRPr sz="3600">
                <a:solidFill>
                  <a:schemeClr val="tx1"/>
                </a:solidFill>
                <a:latin typeface="+mn-lt"/>
              </a:defRPr>
            </a:lvl6pPr>
            <a:lvl7pPr marL="2971800" indent="-228600" algn="l" rtl="0" eaLnBrk="1" fontAlgn="base" hangingPunct="1">
              <a:spcBef>
                <a:spcPct val="20000"/>
              </a:spcBef>
              <a:spcAft>
                <a:spcPct val="0"/>
              </a:spcAft>
              <a:buChar char="»"/>
              <a:defRPr sz="3600">
                <a:solidFill>
                  <a:schemeClr val="tx1"/>
                </a:solidFill>
                <a:latin typeface="+mn-lt"/>
              </a:defRPr>
            </a:lvl7pPr>
            <a:lvl8pPr marL="3429000" indent="-228600" algn="l" rtl="0" eaLnBrk="1" fontAlgn="base" hangingPunct="1">
              <a:spcBef>
                <a:spcPct val="20000"/>
              </a:spcBef>
              <a:spcAft>
                <a:spcPct val="0"/>
              </a:spcAft>
              <a:buChar char="»"/>
              <a:defRPr sz="3600">
                <a:solidFill>
                  <a:schemeClr val="tx1"/>
                </a:solidFill>
                <a:latin typeface="+mn-lt"/>
              </a:defRPr>
            </a:lvl8pPr>
            <a:lvl9pPr marL="3886200" indent="-228600" algn="l" rtl="0" eaLnBrk="1" fontAlgn="base" hangingPunct="1">
              <a:spcBef>
                <a:spcPct val="20000"/>
              </a:spcBef>
              <a:spcAft>
                <a:spcPct val="0"/>
              </a:spcAft>
              <a:buChar char="»"/>
              <a:defRPr sz="3600">
                <a:solidFill>
                  <a:schemeClr val="tx1"/>
                </a:solidFill>
                <a:latin typeface="+mn-lt"/>
              </a:defRPr>
            </a:lvl9pPr>
          </a:lstStyle>
          <a:p>
            <a:pPr marL="0" indent="0" algn="ctr">
              <a:buNone/>
            </a:pPr>
            <a:r>
              <a:rPr lang="en-US" sz="2200" i="1" kern="0" dirty="0" smtClean="0">
                <a:solidFill>
                  <a:srgbClr val="006600"/>
                </a:solidFill>
                <a:latin typeface="+mj-lt"/>
                <a:cs typeface="Times New Roman" pitchFamily="18" charset="0"/>
              </a:rPr>
              <a:t>Found in Appendix 1</a:t>
            </a:r>
          </a:p>
          <a:p>
            <a:pPr marL="0" indent="0" algn="ctr">
              <a:buNone/>
            </a:pPr>
            <a:r>
              <a:rPr lang="en-US" sz="2200" i="1" kern="0" dirty="0" smtClean="0">
                <a:solidFill>
                  <a:srgbClr val="006600"/>
                </a:solidFill>
                <a:latin typeface="+mj-lt"/>
                <a:cs typeface="Times New Roman" pitchFamily="18" charset="0"/>
              </a:rPr>
              <a:t>Viewing Rejected Transactions</a:t>
            </a:r>
            <a:endParaRPr lang="en-US" sz="2000" i="1" kern="0" dirty="0">
              <a:solidFill>
                <a:srgbClr val="006600"/>
              </a:solidFill>
              <a:latin typeface="+mj-lt"/>
              <a:cs typeface="Times New Roman" pitchFamily="18" charset="0"/>
            </a:endParaRPr>
          </a:p>
        </p:txBody>
      </p:sp>
      <p:sp>
        <p:nvSpPr>
          <p:cNvPr id="4" name="Title 1"/>
          <p:cNvSpPr txBox="1">
            <a:spLocks/>
          </p:cNvSpPr>
          <p:nvPr/>
        </p:nvSpPr>
        <p:spPr bwMode="auto">
          <a:xfrm>
            <a:off x="76200" y="457200"/>
            <a:ext cx="899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3600" dirty="0" smtClean="0">
                <a:solidFill>
                  <a:srgbClr val="663300"/>
                </a:solidFill>
                <a:cs typeface="Times New Roman" pitchFamily="18" charset="0"/>
              </a:rPr>
              <a:t>Unposted Transactions</a:t>
            </a:r>
            <a:endParaRPr lang="en-US" sz="2200" i="1" dirty="0">
              <a:solidFill>
                <a:srgbClr val="006600"/>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p:cNvPicPr>
            <a:picLocks noGrp="1" noChangeArrowheads="1"/>
          </p:cNvPicPr>
          <p:nvPr>
            <p:ph idx="4294967295"/>
          </p:nvPr>
        </p:nvPicPr>
        <p:blipFill rotWithShape="1">
          <a:blip r:embed="rId3" cstate="print"/>
          <a:srcRect b="3333"/>
          <a:stretch/>
        </p:blipFill>
        <p:spPr>
          <a:xfrm>
            <a:off x="0" y="0"/>
            <a:ext cx="9144000" cy="6858000"/>
          </a:xfrm>
          <a:noFill/>
          <a:ln>
            <a:solidFill>
              <a:schemeClr val="tx2"/>
            </a:solidFill>
          </a:ln>
        </p:spPr>
      </p:pic>
      <p:sp>
        <p:nvSpPr>
          <p:cNvPr id="9" name="Rectangle 8"/>
          <p:cNvSpPr/>
          <p:nvPr/>
        </p:nvSpPr>
        <p:spPr>
          <a:xfrm>
            <a:off x="685800" y="35052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381000" y="30480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Line 4"/>
          <p:cNvSpPr>
            <a:spLocks noChangeShapeType="1"/>
          </p:cNvSpPr>
          <p:nvPr/>
        </p:nvSpPr>
        <p:spPr bwMode="auto">
          <a:xfrm flipH="1" flipV="1">
            <a:off x="3048000" y="3352800"/>
            <a:ext cx="0" cy="829733"/>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7" name="Rounded Rectangle 6"/>
          <p:cNvSpPr/>
          <p:nvPr/>
        </p:nvSpPr>
        <p:spPr>
          <a:xfrm>
            <a:off x="1562100" y="4182533"/>
            <a:ext cx="2971800" cy="9906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Verify the account information</a:t>
            </a:r>
            <a:endParaRPr lang="en-US" dirty="0">
              <a:solidFill>
                <a:srgbClr val="006600"/>
              </a:solidFill>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p:cNvPicPr>
            <a:picLocks noGrp="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9144000" cy="6858000"/>
          </a:xfrm>
          <a:noFill/>
          <a:ln>
            <a:solidFill>
              <a:schemeClr val="tx2"/>
            </a:solidFill>
          </a:ln>
        </p:spPr>
      </p:pic>
      <p:sp>
        <p:nvSpPr>
          <p:cNvPr id="6" name="Line 5"/>
          <p:cNvSpPr>
            <a:spLocks noChangeShapeType="1"/>
          </p:cNvSpPr>
          <p:nvPr/>
        </p:nvSpPr>
        <p:spPr bwMode="auto">
          <a:xfrm flipH="1" flipV="1">
            <a:off x="2667001" y="1447799"/>
            <a:ext cx="1142999" cy="304799"/>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7" name="Line 4"/>
          <p:cNvSpPr>
            <a:spLocks noChangeShapeType="1"/>
          </p:cNvSpPr>
          <p:nvPr/>
        </p:nvSpPr>
        <p:spPr bwMode="auto">
          <a:xfrm flipH="1">
            <a:off x="2667000" y="1752599"/>
            <a:ext cx="1143000" cy="1447801"/>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8" name="Rounded Rectangle 7"/>
          <p:cNvSpPr/>
          <p:nvPr/>
        </p:nvSpPr>
        <p:spPr>
          <a:xfrm>
            <a:off x="3810000" y="1257298"/>
            <a:ext cx="3276599" cy="9906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Select option to correct remaining encumbrance</a:t>
            </a:r>
            <a:endParaRPr lang="en-US" dirty="0">
              <a:solidFill>
                <a:srgbClr val="006600"/>
              </a:solidFill>
              <a:latin typeface="Lucida Calligraphy" panose="030101010101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par>
                          <p:cTn id="10" fill="hold">
                            <p:stCondLst>
                              <p:cond delay="500"/>
                            </p:stCondLst>
                            <p:childTnLst>
                              <p:par>
                                <p:cTn id="11" presetID="22" presetClass="emph" presetSubtype="0" fill="hold" grpId="0" nodeType="afterEffect">
                                  <p:stCondLst>
                                    <p:cond delay="0"/>
                                  </p:stCondLst>
                                  <p:childTnLst>
                                    <p:animClr clrSpc="hsl" dir="cw">
                                      <p:cBhvr override="childStyle">
                                        <p:cTn id="12" dur="500" fill="hold"/>
                                        <p:tgtEl>
                                          <p:spTgt spid="7"/>
                                        </p:tgtEl>
                                        <p:attrNameLst>
                                          <p:attrName>style.color</p:attrName>
                                        </p:attrNameLst>
                                      </p:cBhvr>
                                      <p:by>
                                        <p:hsl h="-7200000" s="0" l="0"/>
                                      </p:by>
                                    </p:animClr>
                                    <p:animClr clrSpc="hsl" dir="cw">
                                      <p:cBhvr>
                                        <p:cTn id="13" dur="500" fill="hold"/>
                                        <p:tgtEl>
                                          <p:spTgt spid="7"/>
                                        </p:tgtEl>
                                        <p:attrNameLst>
                                          <p:attrName>fillcolor</p:attrName>
                                        </p:attrNameLst>
                                      </p:cBhvr>
                                      <p:by>
                                        <p:hsl h="-7200000" s="0" l="0"/>
                                      </p:by>
                                    </p:animClr>
                                    <p:animClr clrSpc="hsl" dir="cw">
                                      <p:cBhvr>
                                        <p:cTn id="14" dur="500" fill="hold"/>
                                        <p:tgtEl>
                                          <p:spTgt spid="7"/>
                                        </p:tgtEl>
                                        <p:attrNameLst>
                                          <p:attrName>stroke.color</p:attrName>
                                        </p:attrNameLst>
                                      </p:cBhvr>
                                      <p:by>
                                        <p:hsl h="-7200000" s="0" l="0"/>
                                      </p:by>
                                    </p:animClr>
                                    <p:set>
                                      <p:cBhvr>
                                        <p:cTn id="1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p:cNvPicPr>
            <a:picLocks noGrp="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9144000" cy="6858000"/>
          </a:xfrm>
          <a:noFill/>
          <a:ln>
            <a:solidFill>
              <a:schemeClr val="tx2"/>
            </a:solidFill>
          </a:ln>
        </p:spPr>
      </p:pic>
      <p:sp>
        <p:nvSpPr>
          <p:cNvPr id="5" name="Rectangle 4"/>
          <p:cNvSpPr/>
          <p:nvPr/>
        </p:nvSpPr>
        <p:spPr>
          <a:xfrm>
            <a:off x="381000" y="31242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Line 5"/>
          <p:cNvSpPr>
            <a:spLocks noChangeShapeType="1"/>
          </p:cNvSpPr>
          <p:nvPr/>
        </p:nvSpPr>
        <p:spPr bwMode="auto">
          <a:xfrm flipH="1" flipV="1">
            <a:off x="2819400" y="3314700"/>
            <a:ext cx="1066800" cy="9525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7" name="Line 4"/>
          <p:cNvSpPr>
            <a:spLocks noChangeShapeType="1"/>
          </p:cNvSpPr>
          <p:nvPr/>
        </p:nvSpPr>
        <p:spPr bwMode="auto">
          <a:xfrm flipH="1" flipV="1">
            <a:off x="2781300" y="3771900"/>
            <a:ext cx="1104900" cy="495300"/>
          </a:xfrm>
          <a:prstGeom prst="line">
            <a:avLst/>
          </a:prstGeom>
          <a:noFill/>
          <a:ln w="76200">
            <a:solidFill>
              <a:srgbClr val="FF0000"/>
            </a:solidFill>
            <a:round/>
            <a:headEnd/>
            <a:tailEnd type="triangle" w="med" len="med"/>
          </a:ln>
          <a:effectLst/>
        </p:spPr>
        <p:txBody>
          <a:bodyPr/>
          <a:lstStyle/>
          <a:p>
            <a:endParaRPr lang="en-US">
              <a:solidFill>
                <a:srgbClr val="000000"/>
              </a:solidFill>
            </a:endParaRPr>
          </a:p>
        </p:txBody>
      </p:sp>
      <p:sp>
        <p:nvSpPr>
          <p:cNvPr id="8" name="Rounded Rectangle 7"/>
          <p:cNvSpPr/>
          <p:nvPr/>
        </p:nvSpPr>
        <p:spPr>
          <a:xfrm>
            <a:off x="3810000" y="4191000"/>
            <a:ext cx="2971800" cy="990600"/>
          </a:xfrm>
          <a:prstGeom prst="roundRect">
            <a:avLst/>
          </a:prstGeom>
          <a:solidFill>
            <a:srgbClr val="FFFF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6600"/>
                </a:solidFill>
                <a:latin typeface="Lucida Calligraphy" panose="03010101010101010101" pitchFamily="66" charset="0"/>
              </a:rPr>
              <a:t>Verify all adjustments</a:t>
            </a:r>
            <a:r>
              <a:rPr lang="en-US" dirty="0">
                <a:solidFill>
                  <a:srgbClr val="006600"/>
                </a:solidFill>
                <a:latin typeface="Lucida Calligraphy" panose="03010101010101010101" pitchFamily="66" charset="0"/>
              </a:rPr>
              <a:t> </a:t>
            </a:r>
            <a:r>
              <a:rPr lang="en-US" dirty="0" smtClean="0">
                <a:solidFill>
                  <a:srgbClr val="006600"/>
                </a:solidFill>
                <a:latin typeface="Lucida Calligraphy" panose="03010101010101010101" pitchFamily="66" charset="0"/>
              </a:rPr>
              <a:t>for correctness</a:t>
            </a:r>
          </a:p>
        </p:txBody>
      </p:sp>
    </p:spTree>
    <p:extLst>
      <p:ext uri="{BB962C8B-B14F-4D97-AF65-F5344CB8AC3E}">
        <p14:creationId xmlns:p14="http://schemas.microsoft.com/office/powerpoint/2010/main" val="402258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par>
                          <p:cTn id="10" fill="hold">
                            <p:stCondLst>
                              <p:cond delay="500"/>
                            </p:stCondLst>
                            <p:childTnLst>
                              <p:par>
                                <p:cTn id="11" presetID="22" presetClass="emph" presetSubtype="0" fill="hold" grpId="0" nodeType="afterEffect">
                                  <p:stCondLst>
                                    <p:cond delay="0"/>
                                  </p:stCondLst>
                                  <p:childTnLst>
                                    <p:animClr clrSpc="hsl" dir="cw">
                                      <p:cBhvr override="childStyle">
                                        <p:cTn id="12" dur="500" fill="hold"/>
                                        <p:tgtEl>
                                          <p:spTgt spid="7"/>
                                        </p:tgtEl>
                                        <p:attrNameLst>
                                          <p:attrName>style.color</p:attrName>
                                        </p:attrNameLst>
                                      </p:cBhvr>
                                      <p:by>
                                        <p:hsl h="-7200000" s="0" l="0"/>
                                      </p:by>
                                    </p:animClr>
                                    <p:animClr clrSpc="hsl" dir="cw">
                                      <p:cBhvr>
                                        <p:cTn id="13" dur="500" fill="hold"/>
                                        <p:tgtEl>
                                          <p:spTgt spid="7"/>
                                        </p:tgtEl>
                                        <p:attrNameLst>
                                          <p:attrName>fillcolor</p:attrName>
                                        </p:attrNameLst>
                                      </p:cBhvr>
                                      <p:by>
                                        <p:hsl h="-7200000" s="0" l="0"/>
                                      </p:by>
                                    </p:animClr>
                                    <p:animClr clrSpc="hsl" dir="cw">
                                      <p:cBhvr>
                                        <p:cTn id="14" dur="500" fill="hold"/>
                                        <p:tgtEl>
                                          <p:spTgt spid="7"/>
                                        </p:tgtEl>
                                        <p:attrNameLst>
                                          <p:attrName>stroke.color</p:attrName>
                                        </p:attrNameLst>
                                      </p:cBhvr>
                                      <p:by>
                                        <p:hsl h="-7200000" s="0" l="0"/>
                                      </p:by>
                                    </p:animClr>
                                    <p:set>
                                      <p:cBhvr>
                                        <p:cTn id="1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77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1670050" cy="2832100"/>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7200"/>
            <a:ext cx="9144000" cy="923330"/>
          </a:xfrm>
          <a:prstGeom prst="rect">
            <a:avLst/>
          </a:prstGeom>
          <a:noFill/>
        </p:spPr>
        <p:txBody>
          <a:bodyPr wrap="square">
            <a:spAutoFit/>
            <a:scene3d>
              <a:camera prst="orthographicFront"/>
              <a:lightRig rig="threePt" dir="t"/>
            </a:scene3d>
            <a:sp3d extrusionH="57150">
              <a:bevelT w="38100" h="38100"/>
            </a:sp3d>
          </a:bodyPr>
          <a:lstStyle/>
          <a:p>
            <a:pPr algn="ctr">
              <a:defRPr/>
            </a:pPr>
            <a:r>
              <a:rPr lang="en-US" sz="5400" dirty="0">
                <a:ln w="0">
                  <a:solidFill>
                    <a:srgbClr val="66FFCC"/>
                  </a:solidFill>
                </a:ln>
                <a:solidFill>
                  <a:srgbClr val="9900CC"/>
                </a:solidFill>
                <a:effectLst>
                  <a:outerShdw blurRad="60007" dir="2000400" sy="-30000" kx="-800400" algn="bl" rotWithShape="0">
                    <a:prstClr val="black">
                      <a:alpha val="20000"/>
                    </a:prstClr>
                  </a:outerShdw>
                </a:effectLst>
                <a:latin typeface="Britannic Bold" panose="020B0903060703020204" pitchFamily="34" charset="0"/>
              </a:rPr>
              <a:t>QUESTIONS…?</a:t>
            </a:r>
          </a:p>
        </p:txBody>
      </p:sp>
      <p:sp>
        <p:nvSpPr>
          <p:cNvPr id="843780" name="TextBox 3"/>
          <p:cNvSpPr txBox="1">
            <a:spLocks noChangeArrowheads="1"/>
          </p:cNvSpPr>
          <p:nvPr/>
        </p:nvSpPr>
        <p:spPr bwMode="auto">
          <a:xfrm>
            <a:off x="457200" y="5410200"/>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lvl1pPr>
              <a:spcBef>
                <a:spcPct val="20000"/>
              </a:spcBef>
              <a:buChar char="•"/>
              <a:defRPr sz="4800">
                <a:solidFill>
                  <a:schemeClr val="tx1"/>
                </a:solidFill>
                <a:latin typeface="Freestyle Script" panose="030804020302050B0404" pitchFamily="66" charset="0"/>
              </a:defRPr>
            </a:lvl1pPr>
            <a:lvl2pPr marL="742950" indent="-285750">
              <a:spcBef>
                <a:spcPct val="20000"/>
              </a:spcBef>
              <a:buChar char="–"/>
              <a:defRPr sz="4400">
                <a:solidFill>
                  <a:schemeClr val="tx1"/>
                </a:solidFill>
                <a:latin typeface="Freestyle Script" panose="030804020302050B0404" pitchFamily="66" charset="0"/>
              </a:defRPr>
            </a:lvl2pPr>
            <a:lvl3pPr marL="1143000" indent="-228600">
              <a:spcBef>
                <a:spcPct val="20000"/>
              </a:spcBef>
              <a:buChar char="•"/>
              <a:defRPr sz="4000">
                <a:solidFill>
                  <a:schemeClr val="tx1"/>
                </a:solidFill>
                <a:latin typeface="Freestyle Script" panose="030804020302050B0404" pitchFamily="66" charset="0"/>
              </a:defRPr>
            </a:lvl3pPr>
            <a:lvl4pPr marL="1600200" indent="-228600">
              <a:spcBef>
                <a:spcPct val="20000"/>
              </a:spcBef>
              <a:buChar char="–"/>
              <a:defRPr sz="3600">
                <a:solidFill>
                  <a:schemeClr val="tx1"/>
                </a:solidFill>
                <a:latin typeface="Freestyle Script" panose="030804020302050B0404" pitchFamily="66" charset="0"/>
              </a:defRPr>
            </a:lvl4pPr>
            <a:lvl5pPr marL="2057400" indent="-228600">
              <a:spcBef>
                <a:spcPct val="20000"/>
              </a:spcBef>
              <a:buChar char="»"/>
              <a:defRPr sz="3600">
                <a:solidFill>
                  <a:schemeClr val="tx1"/>
                </a:solidFill>
                <a:latin typeface="Freestyle Script" panose="030804020302050B0404" pitchFamily="66" charset="0"/>
              </a:defRPr>
            </a:lvl5pPr>
            <a:lvl6pPr marL="2514600" indent="-228600" eaLnBrk="0" fontAlgn="base" hangingPunct="0">
              <a:spcBef>
                <a:spcPct val="20000"/>
              </a:spcBef>
              <a:spcAft>
                <a:spcPct val="0"/>
              </a:spcAft>
              <a:buChar char="»"/>
              <a:defRPr sz="3600">
                <a:solidFill>
                  <a:schemeClr val="tx1"/>
                </a:solidFill>
                <a:latin typeface="Freestyle Script" panose="030804020302050B0404" pitchFamily="66" charset="0"/>
              </a:defRPr>
            </a:lvl6pPr>
            <a:lvl7pPr marL="2971800" indent="-228600" eaLnBrk="0" fontAlgn="base" hangingPunct="0">
              <a:spcBef>
                <a:spcPct val="20000"/>
              </a:spcBef>
              <a:spcAft>
                <a:spcPct val="0"/>
              </a:spcAft>
              <a:buChar char="»"/>
              <a:defRPr sz="3600">
                <a:solidFill>
                  <a:schemeClr val="tx1"/>
                </a:solidFill>
                <a:latin typeface="Freestyle Script" panose="030804020302050B0404" pitchFamily="66" charset="0"/>
              </a:defRPr>
            </a:lvl7pPr>
            <a:lvl8pPr marL="3429000" indent="-228600" eaLnBrk="0" fontAlgn="base" hangingPunct="0">
              <a:spcBef>
                <a:spcPct val="20000"/>
              </a:spcBef>
              <a:spcAft>
                <a:spcPct val="0"/>
              </a:spcAft>
              <a:buChar char="»"/>
              <a:defRPr sz="3600">
                <a:solidFill>
                  <a:schemeClr val="tx1"/>
                </a:solidFill>
                <a:latin typeface="Freestyle Script" panose="030804020302050B0404" pitchFamily="66" charset="0"/>
              </a:defRPr>
            </a:lvl8pPr>
            <a:lvl9pPr marL="3886200" indent="-228600" eaLnBrk="0" fontAlgn="base" hangingPunct="0">
              <a:spcBef>
                <a:spcPct val="20000"/>
              </a:spcBef>
              <a:spcAft>
                <a:spcPct val="0"/>
              </a:spcAft>
              <a:buChar char="»"/>
              <a:defRPr sz="3600">
                <a:solidFill>
                  <a:schemeClr val="tx1"/>
                </a:solidFill>
                <a:latin typeface="Freestyle Script" panose="030804020302050B0404" pitchFamily="66" charset="0"/>
              </a:defRPr>
            </a:lvl9pPr>
          </a:lstStyle>
          <a:p>
            <a:pPr algn="ctr" eaLnBrk="0" hangingPunct="0">
              <a:spcBef>
                <a:spcPct val="0"/>
              </a:spcBef>
              <a:buFontTx/>
              <a:buNone/>
            </a:pPr>
            <a:r>
              <a:rPr lang="en-US" altLang="en-US" sz="2400" b="1" dirty="0" smtClean="0">
                <a:solidFill>
                  <a:srgbClr val="0000CC"/>
                </a:solidFill>
                <a:effectLst>
                  <a:outerShdw blurRad="60007" dir="2000400" sy="-30000" kx="-800400" algn="bl" rotWithShape="0">
                    <a:prstClr val="black">
                      <a:alpha val="20000"/>
                    </a:prstClr>
                  </a:outerShdw>
                </a:effectLst>
                <a:latin typeface="Calibri" panose="020F0502020204030204" pitchFamily="34" charset="0"/>
                <a:ea typeface="SimSun" panose="02010600030101010101" pitchFamily="2" charset="-122"/>
              </a:rPr>
              <a:t>Anita.Arile@doa.guam.gov</a:t>
            </a:r>
          </a:p>
          <a:p>
            <a:pPr algn="ctr" eaLnBrk="0" hangingPunct="0">
              <a:spcBef>
                <a:spcPct val="0"/>
              </a:spcBef>
              <a:buFontTx/>
              <a:buNone/>
            </a:pPr>
            <a:r>
              <a:rPr lang="en-US" altLang="en-US" sz="2400" b="1" dirty="0" smtClean="0">
                <a:solidFill>
                  <a:srgbClr val="0000CC"/>
                </a:solidFill>
                <a:effectLst>
                  <a:outerShdw blurRad="60007" dir="2000400" sy="-30000" kx="-800400" algn="bl" rotWithShape="0">
                    <a:prstClr val="black">
                      <a:alpha val="20000"/>
                    </a:prstClr>
                  </a:outerShdw>
                </a:effectLst>
                <a:latin typeface="Calibri" panose="020F0502020204030204" pitchFamily="34" charset="0"/>
                <a:ea typeface="SimSun" panose="02010600030101010101" pitchFamily="2" charset="-122"/>
              </a:rPr>
              <a:t>475-1115</a:t>
            </a:r>
            <a:endParaRPr lang="en-US" altLang="en-US" sz="2400" b="1" dirty="0">
              <a:solidFill>
                <a:srgbClr val="0000CC"/>
              </a:solidFill>
              <a:effectLst>
                <a:outerShdw blurRad="60007" dir="2000400" sy="-30000" kx="-800400" algn="bl" rotWithShape="0">
                  <a:prstClr val="black">
                    <a:alpha val="20000"/>
                  </a:prstClr>
                </a:outerShdw>
              </a:effectLst>
              <a:latin typeface="Calibri" panose="020F0502020204030204" pitchFamily="34" charset="0"/>
              <a:ea typeface="SimSun" panose="02010600030101010101" pitchFamily="2" charset="-122"/>
            </a:endParaRPr>
          </a:p>
        </p:txBody>
      </p:sp>
      <p:sp>
        <p:nvSpPr>
          <p:cNvPr id="2" name="Action Button: Forward or Next 1">
            <a:hlinkClick r:id="rId4" action="ppaction://hlinkpres?slideindex=24&amp;slidetitle=END Level One" highlightClick="1"/>
          </p:cNvPr>
          <p:cNvSpPr/>
          <p:nvPr/>
        </p:nvSpPr>
        <p:spPr>
          <a:xfrm>
            <a:off x="8915400" y="66294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8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0997" b="10997"/>
          <a:stretch/>
        </p:blipFill>
        <p:spPr>
          <a:xfrm>
            <a:off x="0" y="1"/>
            <a:ext cx="9144000" cy="6858000"/>
          </a:xfrm>
          <a:prstGeom prst="rect">
            <a:avLst/>
          </a:prstGeom>
        </p:spPr>
      </p:pic>
      <p:sp>
        <p:nvSpPr>
          <p:cNvPr id="7" name="5-Point Star 6"/>
          <p:cNvSpPr/>
          <p:nvPr/>
        </p:nvSpPr>
        <p:spPr>
          <a:xfrm>
            <a:off x="4189268" y="3122468"/>
            <a:ext cx="685800" cy="609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Down Arrow Callout 7"/>
          <p:cNvSpPr/>
          <p:nvPr/>
        </p:nvSpPr>
        <p:spPr>
          <a:xfrm>
            <a:off x="4551218" y="1217468"/>
            <a:ext cx="1600200" cy="2209800"/>
          </a:xfrm>
          <a:prstGeom prst="downArrowCallout">
            <a:avLst/>
          </a:prstGeom>
          <a:solidFill>
            <a:srgbClr val="7030A0">
              <a:alpha val="75000"/>
            </a:srgbClr>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Unposted Transactions</a:t>
            </a:r>
            <a:endParaRPr lang="en-US" sz="2000" b="1" dirty="0">
              <a:solidFill>
                <a:srgbClr val="FFFF00"/>
              </a:solidFill>
            </a:endParaRPr>
          </a:p>
        </p:txBody>
      </p:sp>
      <p:sp>
        <p:nvSpPr>
          <p:cNvPr id="9" name="Up Arrow Callout 8"/>
          <p:cNvSpPr/>
          <p:nvPr/>
        </p:nvSpPr>
        <p:spPr>
          <a:xfrm>
            <a:off x="3200400" y="3886200"/>
            <a:ext cx="2667000" cy="1524000"/>
          </a:xfrm>
          <a:prstGeom prst="upArrowCallout">
            <a:avLst/>
          </a:prstGeom>
          <a:solidFill>
            <a:schemeClr val="accent1">
              <a:alpha val="75000"/>
            </a:scheme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FF00"/>
                </a:solidFill>
              </a:rPr>
              <a:t>CENTRAL PROCESSING</a:t>
            </a:r>
            <a:endParaRPr lang="en-US" sz="2800" dirty="0">
              <a:solidFill>
                <a:srgbClr val="00FF00"/>
              </a:solidFill>
            </a:endParaRPr>
          </a:p>
        </p:txBody>
      </p:sp>
      <p:sp>
        <p:nvSpPr>
          <p:cNvPr id="10" name="Oval 9"/>
          <p:cNvSpPr/>
          <p:nvPr/>
        </p:nvSpPr>
        <p:spPr>
          <a:xfrm>
            <a:off x="0" y="1"/>
            <a:ext cx="2057400" cy="1066800"/>
          </a:xfrm>
          <a:prstGeom prst="ellipse">
            <a:avLst/>
          </a:prstGeom>
          <a:solidFill>
            <a:srgbClr val="00B050">
              <a:alpha val="4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rPr>
              <a:t>DATA ENTRIES</a:t>
            </a:r>
            <a:endParaRPr lang="en-US" sz="2800" b="1" dirty="0">
              <a:solidFill>
                <a:srgbClr val="0000FF"/>
              </a:solidFill>
            </a:endParaRPr>
          </a:p>
        </p:txBody>
      </p:sp>
      <p:cxnSp>
        <p:nvCxnSpPr>
          <p:cNvPr id="12" name="Straight Arrow Connector 11"/>
          <p:cNvCxnSpPr>
            <a:stCxn id="10" idx="4"/>
          </p:cNvCxnSpPr>
          <p:nvPr/>
        </p:nvCxnSpPr>
        <p:spPr>
          <a:xfrm flipH="1">
            <a:off x="152400" y="1066801"/>
            <a:ext cx="876300" cy="3200399"/>
          </a:xfrm>
          <a:prstGeom prst="straightConnector1">
            <a:avLst/>
          </a:prstGeom>
          <a:ln w="44450">
            <a:solidFill>
              <a:schemeClr val="accent1">
                <a:lumMod val="5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057400" y="150670"/>
            <a:ext cx="3810000" cy="382730"/>
          </a:xfrm>
          <a:prstGeom prst="straightConnector1">
            <a:avLst/>
          </a:prstGeom>
          <a:ln w="44450">
            <a:solidFill>
              <a:schemeClr val="accent1">
                <a:lumMod val="5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7" presetClass="emph" presetSubtype="0" repeatCount="indefinite" fill="remove" grpId="0" nodeType="withEffect">
                                  <p:stCondLst>
                                    <p:cond delay="0"/>
                                  </p:stCondLst>
                                  <p:childTnLst>
                                    <p:animClr clrSpc="rgb" dir="cw">
                                      <p:cBhvr override="childStyle">
                                        <p:cTn id="9" dur="500" autoRev="1" fill="hold"/>
                                        <p:tgtEl>
                                          <p:spTgt spid="7"/>
                                        </p:tgtEl>
                                        <p:attrNameLst>
                                          <p:attrName>style.color</p:attrName>
                                        </p:attrNameLst>
                                      </p:cBhvr>
                                      <p:to>
                                        <a:schemeClr val="bg1"/>
                                      </p:to>
                                    </p:animClr>
                                    <p:animClr clrSpc="rgb" dir="cw">
                                      <p:cBhvr>
                                        <p:cTn id="10" dur="500" autoRev="1" fill="hold"/>
                                        <p:tgtEl>
                                          <p:spTgt spid="7"/>
                                        </p:tgtEl>
                                        <p:attrNameLst>
                                          <p:attrName>fillcolor</p:attrName>
                                        </p:attrNameLst>
                                      </p:cBhvr>
                                      <p:to>
                                        <a:schemeClr val="bg1"/>
                                      </p:to>
                                    </p:animClr>
                                    <p:set>
                                      <p:cBhvr>
                                        <p:cTn id="11" dur="500" autoRev="1" fill="hold"/>
                                        <p:tgtEl>
                                          <p:spTgt spid="7"/>
                                        </p:tgtEl>
                                        <p:attrNameLst>
                                          <p:attrName>fill.type</p:attrName>
                                        </p:attrNameLst>
                                      </p:cBhvr>
                                      <p:to>
                                        <p:strVal val="solid"/>
                                      </p:to>
                                    </p:set>
                                    <p:set>
                                      <p:cBhvr>
                                        <p:cTn id="12" dur="500" autoRev="1" fill="hold"/>
                                        <p:tgtEl>
                                          <p:spTgt spid="7"/>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914400" y="1828800"/>
            <a:ext cx="8077200" cy="4876800"/>
          </a:xfrm>
        </p:spPr>
        <p:txBody>
          <a:bodyPr>
            <a:normAutofit lnSpcReduction="10000"/>
          </a:bodyPr>
          <a:lstStyle/>
          <a:p>
            <a:pPr>
              <a:buFont typeface="Arial" pitchFamily="34" charset="0"/>
              <a:buChar char="•"/>
            </a:pPr>
            <a:r>
              <a:rPr lang="en-US" sz="2400" dirty="0" smtClean="0">
                <a:solidFill>
                  <a:schemeClr val="accent2"/>
                </a:solidFill>
                <a:latin typeface="+mj-lt"/>
                <a:cs typeface="Times New Roman" pitchFamily="18" charset="0"/>
              </a:rPr>
              <a:t>Results of Unposted Transactions</a:t>
            </a:r>
          </a:p>
          <a:p>
            <a:pPr lvl="1">
              <a:buFont typeface="Arial" pitchFamily="34" charset="0"/>
              <a:buChar char="•"/>
            </a:pPr>
            <a:r>
              <a:rPr lang="en-US" sz="2200" dirty="0" smtClean="0">
                <a:solidFill>
                  <a:srgbClr val="0000CC"/>
                </a:solidFill>
                <a:latin typeface="+mj-lt"/>
                <a:cs typeface="Times New Roman" pitchFamily="18" charset="0"/>
              </a:rPr>
              <a:t>Delays Quarter-end and Fiscal Year-End Financial Reports</a:t>
            </a:r>
          </a:p>
          <a:p>
            <a:pPr lvl="1">
              <a:buFont typeface="Arial" pitchFamily="34" charset="0"/>
              <a:buChar char="•"/>
            </a:pPr>
            <a:r>
              <a:rPr lang="en-US" sz="2200" dirty="0" smtClean="0">
                <a:solidFill>
                  <a:srgbClr val="0000CC"/>
                </a:solidFill>
                <a:latin typeface="+mj-lt"/>
                <a:cs typeface="Times New Roman" pitchFamily="18" charset="0"/>
              </a:rPr>
              <a:t>Erroneous statement of funds availability</a:t>
            </a:r>
          </a:p>
          <a:p>
            <a:pPr>
              <a:buFont typeface="Arial" pitchFamily="34" charset="0"/>
              <a:buChar char="•"/>
            </a:pPr>
            <a:r>
              <a:rPr lang="en-US" sz="2400" dirty="0" smtClean="0">
                <a:solidFill>
                  <a:schemeClr val="accent2"/>
                </a:solidFill>
                <a:latin typeface="+mj-lt"/>
                <a:cs typeface="Times New Roman" pitchFamily="18" charset="0"/>
              </a:rPr>
              <a:t>Causes for Unposted Transactions</a:t>
            </a:r>
            <a:endParaRPr lang="en-US" sz="2800" dirty="0" smtClean="0">
              <a:solidFill>
                <a:schemeClr val="accent2"/>
              </a:solidFill>
              <a:latin typeface="+mj-lt"/>
              <a:cs typeface="Times New Roman" pitchFamily="18" charset="0"/>
            </a:endParaRPr>
          </a:p>
          <a:p>
            <a:pPr lvl="1">
              <a:buFont typeface="Arial" pitchFamily="34" charset="0"/>
              <a:buChar char="•"/>
            </a:pPr>
            <a:r>
              <a:rPr lang="en-US" sz="2200" dirty="0" smtClean="0">
                <a:solidFill>
                  <a:srgbClr val="990000"/>
                </a:solidFill>
                <a:latin typeface="+mj-lt"/>
                <a:cs typeface="Times New Roman" pitchFamily="18" charset="0"/>
              </a:rPr>
              <a:t>Human Error</a:t>
            </a:r>
          </a:p>
          <a:p>
            <a:pPr lvl="2">
              <a:buFont typeface="Arial" pitchFamily="34" charset="0"/>
              <a:buChar char="•"/>
            </a:pPr>
            <a:r>
              <a:rPr lang="en-US" sz="2000" dirty="0" smtClean="0">
                <a:latin typeface="+mj-lt"/>
                <a:cs typeface="Times New Roman" pitchFamily="18" charset="0"/>
              </a:rPr>
              <a:t>Data Entry Error (i.e. Duplicate entry, Illegible writing/Guesses…)</a:t>
            </a:r>
          </a:p>
          <a:p>
            <a:pPr lvl="2">
              <a:buFont typeface="Arial" pitchFamily="34" charset="0"/>
              <a:buChar char="•"/>
            </a:pPr>
            <a:r>
              <a:rPr lang="en-US" sz="2000" dirty="0" smtClean="0">
                <a:latin typeface="+mj-lt"/>
                <a:cs typeface="Times New Roman" pitchFamily="18" charset="0"/>
              </a:rPr>
              <a:t>Review of Account’s Funds Availability and/or Current Status</a:t>
            </a:r>
          </a:p>
          <a:p>
            <a:pPr lvl="2">
              <a:buFont typeface="Arial" pitchFamily="34" charset="0"/>
              <a:buChar char="•"/>
            </a:pPr>
            <a:r>
              <a:rPr lang="en-US" sz="2000" dirty="0" smtClean="0">
                <a:latin typeface="+mj-lt"/>
                <a:cs typeface="Times New Roman" pitchFamily="18" charset="0"/>
              </a:rPr>
              <a:t>Review of Encumbrance Posted</a:t>
            </a:r>
            <a:endParaRPr lang="en-US" sz="1800" dirty="0" smtClean="0">
              <a:latin typeface="+mj-lt"/>
              <a:cs typeface="Times New Roman" pitchFamily="18" charset="0"/>
            </a:endParaRPr>
          </a:p>
          <a:p>
            <a:pPr lvl="1">
              <a:buFont typeface="Arial" pitchFamily="34" charset="0"/>
              <a:buChar char="•"/>
            </a:pPr>
            <a:r>
              <a:rPr lang="en-US" sz="2200" dirty="0" smtClean="0">
                <a:solidFill>
                  <a:srgbClr val="990000"/>
                </a:solidFill>
                <a:latin typeface="+mj-lt"/>
                <a:cs typeface="Times New Roman" pitchFamily="18" charset="0"/>
              </a:rPr>
              <a:t>Technological Error</a:t>
            </a:r>
          </a:p>
          <a:p>
            <a:pPr lvl="2">
              <a:buFont typeface="Arial" pitchFamily="34" charset="0"/>
              <a:buChar char="•"/>
            </a:pPr>
            <a:r>
              <a:rPr lang="en-US" sz="2000" dirty="0" smtClean="0">
                <a:latin typeface="+mj-lt"/>
                <a:cs typeface="Times New Roman" pitchFamily="18" charset="0"/>
              </a:rPr>
              <a:t>Account Established but Outdated</a:t>
            </a:r>
          </a:p>
          <a:p>
            <a:pPr lvl="2">
              <a:buFont typeface="Arial" pitchFamily="34" charset="0"/>
              <a:buChar char="•"/>
            </a:pPr>
            <a:r>
              <a:rPr lang="en-US" sz="2000" dirty="0" smtClean="0">
                <a:latin typeface="+mj-lt"/>
                <a:cs typeface="Times New Roman" pitchFamily="18" charset="0"/>
              </a:rPr>
              <a:t>Unexpected Glitches</a:t>
            </a:r>
          </a:p>
          <a:p>
            <a:pPr lvl="2">
              <a:buFont typeface="Arial" pitchFamily="34" charset="0"/>
              <a:buChar char="•"/>
            </a:pPr>
            <a:r>
              <a:rPr lang="en-US" sz="2000" dirty="0" smtClean="0">
                <a:latin typeface="+mj-lt"/>
                <a:cs typeface="Times New Roman" pitchFamily="18" charset="0"/>
              </a:rPr>
              <a:t>Internal Control (i.e. Running of Payroll)</a:t>
            </a:r>
          </a:p>
          <a:p>
            <a:pPr lvl="2">
              <a:buFont typeface="Arial" pitchFamily="34" charset="0"/>
              <a:buChar char="•"/>
            </a:pPr>
            <a:r>
              <a:rPr lang="en-US" sz="2000" dirty="0" smtClean="0">
                <a:latin typeface="+mj-lt"/>
                <a:cs typeface="Times New Roman" pitchFamily="18" charset="0"/>
              </a:rPr>
              <a:t>Delay in processing caused by .. Unposted transaction(s)</a:t>
            </a:r>
            <a:endParaRPr lang="en-US" sz="1800" dirty="0">
              <a:latin typeface="+mj-lt"/>
              <a:cs typeface="Times New Roman" pitchFamily="18" charset="0"/>
            </a:endParaRPr>
          </a:p>
        </p:txBody>
      </p:sp>
      <p:sp>
        <p:nvSpPr>
          <p:cNvPr id="5" name="Title 1"/>
          <p:cNvSpPr txBox="1">
            <a:spLocks/>
          </p:cNvSpPr>
          <p:nvPr/>
        </p:nvSpPr>
        <p:spPr>
          <a:xfrm>
            <a:off x="1828800" y="228600"/>
            <a:ext cx="7315200" cy="1219200"/>
          </a:xfrm>
          <a:prstGeom prst="rect">
            <a:avLst/>
          </a:prstGeom>
        </p:spPr>
        <p:txBody>
          <a:bodyPr anchor="ctr" anchorCtr="0"/>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l"/>
            <a:r>
              <a:rPr lang="en-US" sz="3600" dirty="0" smtClean="0">
                <a:solidFill>
                  <a:srgbClr val="663300"/>
                </a:solidFill>
                <a:cs typeface="Times New Roman" pitchFamily="18" charset="0"/>
              </a:rPr>
              <a:t>Unposted Transactions</a:t>
            </a:r>
            <a:endParaRPr lang="en-US" sz="2200" i="1" dirty="0">
              <a:solidFill>
                <a:srgbClr val="006600"/>
              </a:solidFill>
              <a:cs typeface="Times New Roman" pitchFamily="18" charset="0"/>
            </a:endParaRPr>
          </a:p>
        </p:txBody>
      </p:sp>
      <p:sp>
        <p:nvSpPr>
          <p:cNvPr id="6" name="Text Placeholder 7"/>
          <p:cNvSpPr txBox="1">
            <a:spLocks/>
          </p:cNvSpPr>
          <p:nvPr/>
        </p:nvSpPr>
        <p:spPr>
          <a:xfrm>
            <a:off x="0" y="1066800"/>
            <a:ext cx="9144000" cy="457200"/>
          </a:xfrm>
          <a:prstGeom prst="rect">
            <a:avLst/>
          </a:prstGeom>
        </p:spPr>
        <p:txBody>
          <a:bodyPr>
            <a:noAutofit/>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400">
                <a:solidFill>
                  <a:schemeClr val="tx1"/>
                </a:solidFill>
                <a:latin typeface="+mn-lt"/>
              </a:defRPr>
            </a:lvl2pPr>
            <a:lvl3pPr marL="1143000" indent="-228600" algn="l" rtl="0" eaLnBrk="1" fontAlgn="base" hangingPunct="1">
              <a:spcBef>
                <a:spcPct val="20000"/>
              </a:spcBef>
              <a:spcAft>
                <a:spcPct val="0"/>
              </a:spcAft>
              <a:buChar char="•"/>
              <a:defRPr sz="4000">
                <a:solidFill>
                  <a:schemeClr val="tx1"/>
                </a:solidFill>
                <a:latin typeface="+mn-lt"/>
              </a:defRPr>
            </a:lvl3pPr>
            <a:lvl4pPr marL="1600200" indent="-228600" algn="l" rtl="0" eaLnBrk="1" fontAlgn="base" hangingPunct="1">
              <a:spcBef>
                <a:spcPct val="20000"/>
              </a:spcBef>
              <a:spcAft>
                <a:spcPct val="0"/>
              </a:spcAft>
              <a:buChar char="–"/>
              <a:defRPr sz="3600">
                <a:solidFill>
                  <a:schemeClr val="tx1"/>
                </a:solidFill>
                <a:latin typeface="+mn-lt"/>
              </a:defRPr>
            </a:lvl4pPr>
            <a:lvl5pPr marL="2057400" indent="-228600" algn="l" rtl="0" eaLnBrk="1" fontAlgn="base" hangingPunct="1">
              <a:spcBef>
                <a:spcPct val="20000"/>
              </a:spcBef>
              <a:spcAft>
                <a:spcPct val="0"/>
              </a:spcAft>
              <a:buChar char="»"/>
              <a:defRPr sz="3600">
                <a:solidFill>
                  <a:schemeClr val="tx1"/>
                </a:solidFill>
                <a:latin typeface="+mn-lt"/>
              </a:defRPr>
            </a:lvl5pPr>
            <a:lvl6pPr marL="2514600" indent="-228600" algn="l" rtl="0" eaLnBrk="1" fontAlgn="base" hangingPunct="1">
              <a:spcBef>
                <a:spcPct val="20000"/>
              </a:spcBef>
              <a:spcAft>
                <a:spcPct val="0"/>
              </a:spcAft>
              <a:buChar char="»"/>
              <a:defRPr sz="3600">
                <a:solidFill>
                  <a:schemeClr val="tx1"/>
                </a:solidFill>
                <a:latin typeface="+mn-lt"/>
              </a:defRPr>
            </a:lvl6pPr>
            <a:lvl7pPr marL="2971800" indent="-228600" algn="l" rtl="0" eaLnBrk="1" fontAlgn="base" hangingPunct="1">
              <a:spcBef>
                <a:spcPct val="20000"/>
              </a:spcBef>
              <a:spcAft>
                <a:spcPct val="0"/>
              </a:spcAft>
              <a:buChar char="»"/>
              <a:defRPr sz="3600">
                <a:solidFill>
                  <a:schemeClr val="tx1"/>
                </a:solidFill>
                <a:latin typeface="+mn-lt"/>
              </a:defRPr>
            </a:lvl7pPr>
            <a:lvl8pPr marL="3429000" indent="-228600" algn="l" rtl="0" eaLnBrk="1" fontAlgn="base" hangingPunct="1">
              <a:spcBef>
                <a:spcPct val="20000"/>
              </a:spcBef>
              <a:spcAft>
                <a:spcPct val="0"/>
              </a:spcAft>
              <a:buChar char="»"/>
              <a:defRPr sz="3600">
                <a:solidFill>
                  <a:schemeClr val="tx1"/>
                </a:solidFill>
                <a:latin typeface="+mn-lt"/>
              </a:defRPr>
            </a:lvl8pPr>
            <a:lvl9pPr marL="3886200" indent="-228600" algn="l" rtl="0" eaLnBrk="1" fontAlgn="base" hangingPunct="1">
              <a:spcBef>
                <a:spcPct val="20000"/>
              </a:spcBef>
              <a:spcAft>
                <a:spcPct val="0"/>
              </a:spcAft>
              <a:buChar char="»"/>
              <a:defRPr sz="3600">
                <a:solidFill>
                  <a:schemeClr val="tx1"/>
                </a:solidFill>
                <a:latin typeface="+mn-lt"/>
              </a:defRPr>
            </a:lvl9pPr>
          </a:lstStyle>
          <a:p>
            <a:pPr marL="0" indent="0" algn="ctr">
              <a:buNone/>
            </a:pPr>
            <a:r>
              <a:rPr lang="en-US" sz="2200" i="1" kern="0" dirty="0" smtClean="0">
                <a:solidFill>
                  <a:schemeClr val="accent2"/>
                </a:solidFill>
                <a:latin typeface="Times New Roman" pitchFamily="18" charset="0"/>
                <a:cs typeface="Times New Roman" pitchFamily="18" charset="0"/>
              </a:rPr>
              <a:t>Transactions that delay closing processes</a:t>
            </a:r>
            <a:endParaRPr lang="en-US" sz="2000" i="1" kern="0" dirty="0">
              <a:solidFill>
                <a:schemeClr val="accent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500"/>
                                        <p:tgtEl>
                                          <p:spTgt spid="9">
                                            <p:txEl>
                                              <p:pRg st="5" end="5"/>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fade">
                                      <p:cBhvr>
                                        <p:cTn id="39" dur="500"/>
                                        <p:tgtEl>
                                          <p:spTgt spid="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fade">
                                      <p:cBhvr>
                                        <p:cTn id="44" dur="500"/>
                                        <p:tgtEl>
                                          <p:spTgt spid="9">
                                            <p:txEl>
                                              <p:pRg st="8" end="8"/>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fade">
                                      <p:cBhvr>
                                        <p:cTn id="48" dur="500"/>
                                        <p:tgtEl>
                                          <p:spTgt spid="9">
                                            <p:txEl>
                                              <p:pRg st="9" end="9"/>
                                            </p:txEl>
                                          </p:spTgt>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fade">
                                      <p:cBhvr>
                                        <p:cTn id="52" dur="500"/>
                                        <p:tgtEl>
                                          <p:spTgt spid="9">
                                            <p:txEl>
                                              <p:pRg st="10" end="10"/>
                                            </p:txEl>
                                          </p:spTgt>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9">
                                            <p:txEl>
                                              <p:pRg st="11" end="11"/>
                                            </p:txEl>
                                          </p:spTgt>
                                        </p:tgtEl>
                                        <p:attrNameLst>
                                          <p:attrName>style.visibility</p:attrName>
                                        </p:attrNameLst>
                                      </p:cBhvr>
                                      <p:to>
                                        <p:strVal val="visible"/>
                                      </p:to>
                                    </p:set>
                                    <p:animEffect transition="in" filter="fade">
                                      <p:cBhvr>
                                        <p:cTn id="56" dur="500"/>
                                        <p:tgtEl>
                                          <p:spTgt spid="9">
                                            <p:txEl>
                                              <p:pRg st="11" end="11"/>
                                            </p:txEl>
                                          </p:spTgt>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9">
                                            <p:txEl>
                                              <p:pRg st="12" end="12"/>
                                            </p:txEl>
                                          </p:spTgt>
                                        </p:tgtEl>
                                        <p:attrNameLst>
                                          <p:attrName>style.visibility</p:attrName>
                                        </p:attrNameLst>
                                      </p:cBhvr>
                                      <p:to>
                                        <p:strVal val="visible"/>
                                      </p:to>
                                    </p:set>
                                    <p:animEffect transition="in" filter="fade">
                                      <p:cBhvr>
                                        <p:cTn id="60"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914400" y="1828800"/>
            <a:ext cx="8077200" cy="4876800"/>
          </a:xfrm>
        </p:spPr>
        <p:txBody>
          <a:bodyPr>
            <a:normAutofit/>
          </a:bodyPr>
          <a:lstStyle/>
          <a:p>
            <a:r>
              <a:rPr lang="en-US" sz="2400" dirty="0">
                <a:solidFill>
                  <a:schemeClr val="accent2"/>
                </a:solidFill>
                <a:cs typeface="Times New Roman" pitchFamily="18" charset="0"/>
              </a:rPr>
              <a:t>Causes for Unposted Transactions</a:t>
            </a:r>
            <a:endParaRPr lang="en-US" sz="2800" dirty="0">
              <a:solidFill>
                <a:schemeClr val="accent2"/>
              </a:solidFill>
              <a:cs typeface="Times New Roman" pitchFamily="18" charset="0"/>
            </a:endParaRPr>
          </a:p>
          <a:p>
            <a:pPr lvl="1">
              <a:buFont typeface="Arial" pitchFamily="34" charset="0"/>
              <a:buChar char="•"/>
            </a:pPr>
            <a:r>
              <a:rPr lang="en-US" sz="2200" dirty="0">
                <a:solidFill>
                  <a:srgbClr val="990000"/>
                </a:solidFill>
                <a:cs typeface="Times New Roman" pitchFamily="18" charset="0"/>
              </a:rPr>
              <a:t>Other Issues</a:t>
            </a:r>
          </a:p>
          <a:p>
            <a:pPr lvl="2"/>
            <a:r>
              <a:rPr lang="en-US" sz="2000" dirty="0">
                <a:cs typeface="Times New Roman" pitchFamily="18" charset="0"/>
              </a:rPr>
              <a:t>Processing of Vendor Payments</a:t>
            </a:r>
          </a:p>
          <a:p>
            <a:pPr lvl="2"/>
            <a:r>
              <a:rPr lang="en-US" sz="2000" dirty="0">
                <a:cs typeface="Times New Roman" pitchFamily="18" charset="0"/>
              </a:rPr>
              <a:t>Transition between Fiscal Years</a:t>
            </a:r>
          </a:p>
          <a:p>
            <a:pPr lvl="2"/>
            <a:endParaRPr lang="en-US" sz="2000" dirty="0">
              <a:solidFill>
                <a:schemeClr val="tx2"/>
              </a:solidFill>
              <a:cs typeface="Times New Roman" pitchFamily="18" charset="0"/>
            </a:endParaRPr>
          </a:p>
          <a:p>
            <a:r>
              <a:rPr lang="en-US" sz="2400" dirty="0">
                <a:solidFill>
                  <a:schemeClr val="accent2"/>
                </a:solidFill>
                <a:cs typeface="Times New Roman" pitchFamily="18" charset="0"/>
              </a:rPr>
              <a:t>Important Side Notes</a:t>
            </a:r>
            <a:endParaRPr lang="en-US" sz="2800" dirty="0">
              <a:solidFill>
                <a:schemeClr val="accent2"/>
              </a:solidFill>
              <a:cs typeface="Times New Roman" pitchFamily="18" charset="0"/>
            </a:endParaRPr>
          </a:p>
          <a:p>
            <a:pPr lvl="1">
              <a:buFont typeface="Arial" pitchFamily="34" charset="0"/>
              <a:buChar char="•"/>
            </a:pPr>
            <a:r>
              <a:rPr lang="en-US" sz="2200" dirty="0">
                <a:solidFill>
                  <a:srgbClr val="990000"/>
                </a:solidFill>
                <a:cs typeface="Times New Roman" pitchFamily="18" charset="0"/>
              </a:rPr>
              <a:t>Accounting </a:t>
            </a:r>
            <a:r>
              <a:rPr lang="en-US" sz="2200" dirty="0" smtClean="0">
                <a:solidFill>
                  <a:srgbClr val="990000"/>
                </a:solidFill>
                <a:cs typeface="Times New Roman" pitchFamily="18" charset="0"/>
              </a:rPr>
              <a:t>Intervention </a:t>
            </a:r>
            <a:r>
              <a:rPr lang="en-US" sz="2200" i="1" dirty="0" smtClean="0">
                <a:solidFill>
                  <a:srgbClr val="990000"/>
                </a:solidFill>
                <a:cs typeface="Times New Roman" pitchFamily="18" charset="0"/>
              </a:rPr>
              <a:t>may be</a:t>
            </a:r>
            <a:r>
              <a:rPr lang="en-US" sz="2200" dirty="0" smtClean="0">
                <a:solidFill>
                  <a:srgbClr val="990000"/>
                </a:solidFill>
                <a:cs typeface="Times New Roman" pitchFamily="18" charset="0"/>
              </a:rPr>
              <a:t> needed </a:t>
            </a:r>
            <a:r>
              <a:rPr lang="en-US" sz="2200" dirty="0" smtClean="0">
                <a:solidFill>
                  <a:srgbClr val="006600"/>
                </a:solidFill>
                <a:cs typeface="Times New Roman" pitchFamily="18" charset="0"/>
              </a:rPr>
              <a:t>(no guarantee)</a:t>
            </a:r>
            <a:endParaRPr lang="en-US" sz="2200" dirty="0">
              <a:solidFill>
                <a:srgbClr val="006600"/>
              </a:solidFill>
              <a:cs typeface="Times New Roman" pitchFamily="18" charset="0"/>
            </a:endParaRPr>
          </a:p>
          <a:p>
            <a:pPr lvl="2"/>
            <a:r>
              <a:rPr lang="en-US" sz="2000" dirty="0">
                <a:solidFill>
                  <a:srgbClr val="0000CC"/>
                </a:solidFill>
                <a:cs typeface="Times New Roman" pitchFamily="18" charset="0"/>
              </a:rPr>
              <a:t>Assistance with </a:t>
            </a:r>
            <a:r>
              <a:rPr lang="en-US" sz="2000" u="sng" dirty="0">
                <a:solidFill>
                  <a:srgbClr val="0000CC"/>
                </a:solidFill>
                <a:cs typeface="Times New Roman" pitchFamily="18" charset="0"/>
              </a:rPr>
              <a:t>Current Year</a:t>
            </a:r>
            <a:r>
              <a:rPr lang="en-US" sz="2000" dirty="0">
                <a:solidFill>
                  <a:srgbClr val="0000CC"/>
                </a:solidFill>
                <a:cs typeface="Times New Roman" pitchFamily="18" charset="0"/>
              </a:rPr>
              <a:t> Purchase Orders:</a:t>
            </a:r>
          </a:p>
          <a:p>
            <a:pPr lvl="3">
              <a:buFont typeface="Arial" pitchFamily="34" charset="0"/>
              <a:buChar char="•"/>
            </a:pPr>
            <a:r>
              <a:rPr lang="en-US" sz="1800" dirty="0">
                <a:solidFill>
                  <a:schemeClr val="tx2"/>
                </a:solidFill>
                <a:cs typeface="Times New Roman" pitchFamily="18" charset="0"/>
              </a:rPr>
              <a:t>When requested directly by GSA Buyers or management; or,</a:t>
            </a:r>
          </a:p>
          <a:p>
            <a:pPr lvl="3">
              <a:buFont typeface="Arial" pitchFamily="34" charset="0"/>
              <a:buChar char="•"/>
            </a:pPr>
            <a:r>
              <a:rPr lang="en-US" sz="1800" dirty="0">
                <a:solidFill>
                  <a:schemeClr val="tx2"/>
                </a:solidFill>
                <a:cs typeface="Times New Roman" pitchFamily="18" charset="0"/>
              </a:rPr>
              <a:t>When approved in writing by GSA personnel.</a:t>
            </a:r>
          </a:p>
          <a:p>
            <a:pPr lvl="2"/>
            <a:r>
              <a:rPr lang="en-US" sz="2000" dirty="0">
                <a:solidFill>
                  <a:srgbClr val="0000CC"/>
                </a:solidFill>
                <a:cs typeface="Times New Roman" pitchFamily="18" charset="0"/>
              </a:rPr>
              <a:t>Correction of fields in Requisitions:</a:t>
            </a:r>
          </a:p>
          <a:p>
            <a:pPr lvl="3">
              <a:buFont typeface="Arial" pitchFamily="34" charset="0"/>
              <a:buChar char="•"/>
            </a:pPr>
            <a:r>
              <a:rPr lang="en-US" sz="1800" dirty="0">
                <a:solidFill>
                  <a:schemeClr val="tx2"/>
                </a:solidFill>
                <a:cs typeface="Times New Roman" pitchFamily="18" charset="0"/>
              </a:rPr>
              <a:t>Only possible by the assistance of Data Processing, as requested or recommended by GSA personnel.</a:t>
            </a:r>
            <a:endParaRPr lang="en-US" sz="1800" dirty="0">
              <a:solidFill>
                <a:srgbClr val="0000CC"/>
              </a:solidFill>
              <a:cs typeface="Times New Roman" pitchFamily="18" charset="0"/>
            </a:endParaRPr>
          </a:p>
        </p:txBody>
      </p:sp>
      <p:sp>
        <p:nvSpPr>
          <p:cNvPr id="5" name="Title 1"/>
          <p:cNvSpPr txBox="1">
            <a:spLocks/>
          </p:cNvSpPr>
          <p:nvPr/>
        </p:nvSpPr>
        <p:spPr>
          <a:xfrm>
            <a:off x="1828800" y="228600"/>
            <a:ext cx="7315200" cy="1219200"/>
          </a:xfrm>
          <a:prstGeom prst="rect">
            <a:avLst/>
          </a:prstGeom>
        </p:spPr>
        <p:txBody>
          <a:bodyPr anchor="ctr" anchorCtr="0"/>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algn="l"/>
            <a:r>
              <a:rPr lang="en-US" sz="3600" dirty="0" smtClean="0">
                <a:solidFill>
                  <a:srgbClr val="663300"/>
                </a:solidFill>
                <a:cs typeface="Times New Roman" pitchFamily="18" charset="0"/>
              </a:rPr>
              <a:t>Unposted Transactions </a:t>
            </a:r>
            <a:r>
              <a:rPr lang="en-US" sz="2800" dirty="0" smtClean="0">
                <a:solidFill>
                  <a:srgbClr val="663300"/>
                </a:solidFill>
                <a:cs typeface="Times New Roman" pitchFamily="18" charset="0"/>
              </a:rPr>
              <a:t>(cont’d)</a:t>
            </a:r>
            <a:endParaRPr lang="en-US" sz="1800" i="1" dirty="0">
              <a:solidFill>
                <a:srgbClr val="006600"/>
              </a:solidFill>
              <a:cs typeface="Times New Roman" pitchFamily="18" charset="0"/>
            </a:endParaRPr>
          </a:p>
        </p:txBody>
      </p:sp>
      <p:sp>
        <p:nvSpPr>
          <p:cNvPr id="6" name="Text Placeholder 7"/>
          <p:cNvSpPr txBox="1">
            <a:spLocks/>
          </p:cNvSpPr>
          <p:nvPr/>
        </p:nvSpPr>
        <p:spPr>
          <a:xfrm>
            <a:off x="0" y="1066800"/>
            <a:ext cx="9144000" cy="457200"/>
          </a:xfrm>
          <a:prstGeom prst="rect">
            <a:avLst/>
          </a:prstGeom>
        </p:spPr>
        <p:txBody>
          <a:bodyPr>
            <a:noAutofit/>
          </a:bodyPr>
          <a:lstStyle>
            <a:lvl1pPr marL="342900" indent="-342900" algn="l" rtl="0" eaLnBrk="1" fontAlgn="base" hangingPunct="1">
              <a:spcBef>
                <a:spcPct val="20000"/>
              </a:spcBef>
              <a:spcAft>
                <a:spcPct val="0"/>
              </a:spcAft>
              <a:buChar char="•"/>
              <a:defRPr sz="4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4400">
                <a:solidFill>
                  <a:schemeClr val="tx1"/>
                </a:solidFill>
                <a:latin typeface="+mn-lt"/>
              </a:defRPr>
            </a:lvl2pPr>
            <a:lvl3pPr marL="1143000" indent="-228600" algn="l" rtl="0" eaLnBrk="1" fontAlgn="base" hangingPunct="1">
              <a:spcBef>
                <a:spcPct val="20000"/>
              </a:spcBef>
              <a:spcAft>
                <a:spcPct val="0"/>
              </a:spcAft>
              <a:buChar char="•"/>
              <a:defRPr sz="4000">
                <a:solidFill>
                  <a:schemeClr val="tx1"/>
                </a:solidFill>
                <a:latin typeface="+mn-lt"/>
              </a:defRPr>
            </a:lvl3pPr>
            <a:lvl4pPr marL="1600200" indent="-228600" algn="l" rtl="0" eaLnBrk="1" fontAlgn="base" hangingPunct="1">
              <a:spcBef>
                <a:spcPct val="20000"/>
              </a:spcBef>
              <a:spcAft>
                <a:spcPct val="0"/>
              </a:spcAft>
              <a:buChar char="–"/>
              <a:defRPr sz="3600">
                <a:solidFill>
                  <a:schemeClr val="tx1"/>
                </a:solidFill>
                <a:latin typeface="+mn-lt"/>
              </a:defRPr>
            </a:lvl4pPr>
            <a:lvl5pPr marL="2057400" indent="-228600" algn="l" rtl="0" eaLnBrk="1" fontAlgn="base" hangingPunct="1">
              <a:spcBef>
                <a:spcPct val="20000"/>
              </a:spcBef>
              <a:spcAft>
                <a:spcPct val="0"/>
              </a:spcAft>
              <a:buChar char="»"/>
              <a:defRPr sz="3600">
                <a:solidFill>
                  <a:schemeClr val="tx1"/>
                </a:solidFill>
                <a:latin typeface="+mn-lt"/>
              </a:defRPr>
            </a:lvl5pPr>
            <a:lvl6pPr marL="2514600" indent="-228600" algn="l" rtl="0" eaLnBrk="1" fontAlgn="base" hangingPunct="1">
              <a:spcBef>
                <a:spcPct val="20000"/>
              </a:spcBef>
              <a:spcAft>
                <a:spcPct val="0"/>
              </a:spcAft>
              <a:buChar char="»"/>
              <a:defRPr sz="3600">
                <a:solidFill>
                  <a:schemeClr val="tx1"/>
                </a:solidFill>
                <a:latin typeface="+mn-lt"/>
              </a:defRPr>
            </a:lvl6pPr>
            <a:lvl7pPr marL="2971800" indent="-228600" algn="l" rtl="0" eaLnBrk="1" fontAlgn="base" hangingPunct="1">
              <a:spcBef>
                <a:spcPct val="20000"/>
              </a:spcBef>
              <a:spcAft>
                <a:spcPct val="0"/>
              </a:spcAft>
              <a:buChar char="»"/>
              <a:defRPr sz="3600">
                <a:solidFill>
                  <a:schemeClr val="tx1"/>
                </a:solidFill>
                <a:latin typeface="+mn-lt"/>
              </a:defRPr>
            </a:lvl7pPr>
            <a:lvl8pPr marL="3429000" indent="-228600" algn="l" rtl="0" eaLnBrk="1" fontAlgn="base" hangingPunct="1">
              <a:spcBef>
                <a:spcPct val="20000"/>
              </a:spcBef>
              <a:spcAft>
                <a:spcPct val="0"/>
              </a:spcAft>
              <a:buChar char="»"/>
              <a:defRPr sz="3600">
                <a:solidFill>
                  <a:schemeClr val="tx1"/>
                </a:solidFill>
                <a:latin typeface="+mn-lt"/>
              </a:defRPr>
            </a:lvl8pPr>
            <a:lvl9pPr marL="3886200" indent="-228600" algn="l" rtl="0" eaLnBrk="1" fontAlgn="base" hangingPunct="1">
              <a:spcBef>
                <a:spcPct val="20000"/>
              </a:spcBef>
              <a:spcAft>
                <a:spcPct val="0"/>
              </a:spcAft>
              <a:buChar char="»"/>
              <a:defRPr sz="3600">
                <a:solidFill>
                  <a:schemeClr val="tx1"/>
                </a:solidFill>
                <a:latin typeface="+mn-lt"/>
              </a:defRPr>
            </a:lvl9pPr>
          </a:lstStyle>
          <a:p>
            <a:pPr marL="0" indent="0" algn="ctr">
              <a:buNone/>
            </a:pPr>
            <a:r>
              <a:rPr lang="en-US" sz="2200" i="1" kern="0" dirty="0" smtClean="0">
                <a:solidFill>
                  <a:schemeClr val="accent2"/>
                </a:solidFill>
                <a:latin typeface="Times New Roman" pitchFamily="18" charset="0"/>
                <a:cs typeface="Times New Roman" pitchFamily="18" charset="0"/>
              </a:rPr>
              <a:t>Transactions that delay closing processes</a:t>
            </a:r>
            <a:endParaRPr lang="en-US" sz="2000" i="1" kern="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378667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fade">
                                      <p:cBhvr>
                                        <p:cTn id="40" dur="500"/>
                                        <p:tgtEl>
                                          <p:spTgt spid="9">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Effect transition="in" filter="fade">
                                      <p:cBhvr>
                                        <p:cTn id="43" dur="500"/>
                                        <p:tgtEl>
                                          <p:spTgt spid="9">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10" end="10"/>
                                            </p:txEl>
                                          </p:spTgt>
                                        </p:tgtEl>
                                        <p:attrNameLst>
                                          <p:attrName>style.visibility</p:attrName>
                                        </p:attrNameLst>
                                      </p:cBhvr>
                                      <p:to>
                                        <p:strVal val="visible"/>
                                      </p:to>
                                    </p:set>
                                    <p:animEffect transition="in" filter="fade">
                                      <p:cBhvr>
                                        <p:cTn id="48" dur="500"/>
                                        <p:tgtEl>
                                          <p:spTgt spid="9">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animEffect transition="in" filter="fade">
                                      <p:cBhvr>
                                        <p:cTn id="51"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4648200" y="1524000"/>
            <a:ext cx="3276600" cy="12192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6" name="Straight Arrow Connector 5"/>
          <p:cNvCxnSpPr>
            <a:stCxn id="4" idx="2"/>
          </p:cNvCxnSpPr>
          <p:nvPr/>
        </p:nvCxnSpPr>
        <p:spPr>
          <a:xfrm flipH="1">
            <a:off x="4267200" y="2743200"/>
            <a:ext cx="2019300" cy="381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624388" y="3124200"/>
            <a:ext cx="3276600" cy="9144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8" name="Straight Arrow Connector 7"/>
          <p:cNvCxnSpPr/>
          <p:nvPr/>
        </p:nvCxnSpPr>
        <p:spPr>
          <a:xfrm flipH="1" flipV="1">
            <a:off x="4267200" y="3657600"/>
            <a:ext cx="357188" cy="174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648200" y="4470400"/>
            <a:ext cx="3276600" cy="7874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8" name="Straight Arrow Connector 17"/>
          <p:cNvCxnSpPr/>
          <p:nvPr/>
        </p:nvCxnSpPr>
        <p:spPr>
          <a:xfrm flipH="1" flipV="1">
            <a:off x="4267200" y="4127500"/>
            <a:ext cx="1971675" cy="3254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49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16" presetID="2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24" presetID="22" presetClass="entr" presetSubtype="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W Unposted Q121060001.jpg"/>
          <p:cNvPicPr>
            <a:picLocks noChangeAspect="1"/>
          </p:cNvPicPr>
          <p:nvPr/>
        </p:nvPicPr>
        <p:blipFill rotWithShape="1">
          <a:blip r:embed="rId3" cstate="print"/>
          <a:srcRect r="9775" b="4445"/>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FD Unposted Q124280002.jpg"/>
          <p:cNvPicPr>
            <a:picLocks noChangeAspect="1"/>
          </p:cNvPicPr>
          <p:nvPr/>
        </p:nvPicPr>
        <p:blipFill rotWithShape="1">
          <a:blip r:embed="rId3" cstate="print"/>
          <a:srcRect r="9775" b="4445"/>
          <a:stretch/>
        </p:blipFill>
        <p:spPr>
          <a:xfrm>
            <a:off x="0" y="5862"/>
            <a:ext cx="9144000" cy="68521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Anim_Starz</Template>
  <TotalTime>0</TotalTime>
  <Words>1189</Words>
  <Application>Microsoft Office PowerPoint</Application>
  <PresentationFormat>On-screen Show (4:3)</PresentationFormat>
  <Paragraphs>120</Paragraphs>
  <Slides>33</Slides>
  <Notes>33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Cooper Black</vt:lpstr>
      <vt:lpstr>Calibri</vt:lpstr>
      <vt:lpstr>Arial Narrow</vt:lpstr>
      <vt:lpstr>Times New Roman</vt:lpstr>
      <vt:lpstr>Britannic Bold</vt:lpstr>
      <vt:lpstr>Arial</vt:lpstr>
      <vt:lpstr>SimSun</vt:lpstr>
      <vt:lpstr>SimSun</vt:lpstr>
      <vt:lpstr>Lucida Calligraphy</vt:lpstr>
      <vt:lpstr>Thème Office</vt:lpstr>
      <vt:lpstr>FMS Support &amp; Control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Acctg Trng 2013</dc:title>
  <dc:subject>teachers, education</dc:subject>
  <dc:creator/>
  <cp:keywords>PPT template</cp:keywords>
  <dc:description>Made by Leawo Software. To find more free PowerPoint templates, please visit http://www.leawo.com/free-powerpoint-templates/</dc:description>
  <cp:lastModifiedBy/>
  <cp:revision>1040</cp:revision>
  <cp:lastPrinted>2019-02-25T02:05:45Z</cp:lastPrinted>
  <dcterms:created xsi:type="dcterms:W3CDTF">2011-10-22T13:19:16Z</dcterms:created>
  <dcterms:modified xsi:type="dcterms:W3CDTF">2019-03-05T02:00:58Z</dcterms:modified>
  <cp:category>PowerPoint template, education</cp:category>
</cp:coreProperties>
</file>