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C6898B-1852-4FCD-825D-9732DA2F1F3E}" v="6" dt="2026-01-13T00:00:26.580"/>
    <p1510:client id="{51C01228-F08D-469D-A011-11835B01F97A}" v="46" dt="2026-01-12T03:08:22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lasita A. Perez" userId="03b7e034-c153-41d5-a0eb-807311e659ab" providerId="ADAL" clId="{4A3FA9ED-DDE1-411F-B204-E156869999EE}"/>
    <pc:docChg chg="undo custSel addSld delSld modSld modShowInfo">
      <pc:chgData name="Lolasita A. Perez" userId="03b7e034-c153-41d5-a0eb-807311e659ab" providerId="ADAL" clId="{4A3FA9ED-DDE1-411F-B204-E156869999EE}" dt="2026-01-13T00:06:53.377" v="321" actId="6549"/>
      <pc:docMkLst>
        <pc:docMk/>
      </pc:docMkLst>
      <pc:sldChg chg="modSp mod">
        <pc:chgData name="Lolasita A. Perez" userId="03b7e034-c153-41d5-a0eb-807311e659ab" providerId="ADAL" clId="{4A3FA9ED-DDE1-411F-B204-E156869999EE}" dt="2026-01-12T23:50:36.911" v="208" actId="6549"/>
        <pc:sldMkLst>
          <pc:docMk/>
          <pc:sldMk cId="258321899" sldId="256"/>
        </pc:sldMkLst>
        <pc:spChg chg="mod">
          <ac:chgData name="Lolasita A. Perez" userId="03b7e034-c153-41d5-a0eb-807311e659ab" providerId="ADAL" clId="{4A3FA9ED-DDE1-411F-B204-E156869999EE}" dt="2026-01-12T23:50:36.911" v="208" actId="6549"/>
          <ac:spMkLst>
            <pc:docMk/>
            <pc:sldMk cId="258321899" sldId="256"/>
            <ac:spMk id="2" creationId="{D7895D2B-6D08-B541-38D9-BC5C8E216EF5}"/>
          </ac:spMkLst>
        </pc:spChg>
      </pc:sldChg>
      <pc:sldChg chg="modSp mod">
        <pc:chgData name="Lolasita A. Perez" userId="03b7e034-c153-41d5-a0eb-807311e659ab" providerId="ADAL" clId="{4A3FA9ED-DDE1-411F-B204-E156869999EE}" dt="2026-01-12T23:13:17.479" v="60" actId="20577"/>
        <pc:sldMkLst>
          <pc:docMk/>
          <pc:sldMk cId="3417567173" sldId="257"/>
        </pc:sldMkLst>
        <pc:graphicFrameChg chg="modGraphic">
          <ac:chgData name="Lolasita A. Perez" userId="03b7e034-c153-41d5-a0eb-807311e659ab" providerId="ADAL" clId="{4A3FA9ED-DDE1-411F-B204-E156869999EE}" dt="2026-01-12T23:13:17.479" v="60" actId="20577"/>
          <ac:graphicFrameMkLst>
            <pc:docMk/>
            <pc:sldMk cId="3417567173" sldId="257"/>
            <ac:graphicFrameMk id="22" creationId="{C6C1F569-5203-2D24-4420-DCDE11D596FD}"/>
          </ac:graphicFrameMkLst>
        </pc:graphicFrameChg>
      </pc:sldChg>
      <pc:sldChg chg="modSp mod">
        <pc:chgData name="Lolasita A. Perez" userId="03b7e034-c153-41d5-a0eb-807311e659ab" providerId="ADAL" clId="{4A3FA9ED-DDE1-411F-B204-E156869999EE}" dt="2026-01-12T23:13:34.187" v="70" actId="20577"/>
        <pc:sldMkLst>
          <pc:docMk/>
          <pc:sldMk cId="2438849445" sldId="258"/>
        </pc:sldMkLst>
        <pc:spChg chg="mod">
          <ac:chgData name="Lolasita A. Perez" userId="03b7e034-c153-41d5-a0eb-807311e659ab" providerId="ADAL" clId="{4A3FA9ED-DDE1-411F-B204-E156869999EE}" dt="2026-01-12T23:13:34.187" v="70" actId="20577"/>
          <ac:spMkLst>
            <pc:docMk/>
            <pc:sldMk cId="2438849445" sldId="258"/>
            <ac:spMk id="2" creationId="{A46C2322-B3CC-409C-3573-2110DA4364DC}"/>
          </ac:spMkLst>
        </pc:spChg>
      </pc:sldChg>
      <pc:sldChg chg="addSp delSp modSp mod">
        <pc:chgData name="Lolasita A. Perez" userId="03b7e034-c153-41d5-a0eb-807311e659ab" providerId="ADAL" clId="{4A3FA9ED-DDE1-411F-B204-E156869999EE}" dt="2026-01-12T23:52:30.217" v="212" actId="13822"/>
        <pc:sldMkLst>
          <pc:docMk/>
          <pc:sldMk cId="1903549959" sldId="259"/>
        </pc:sldMkLst>
        <pc:spChg chg="mod">
          <ac:chgData name="Lolasita A. Perez" userId="03b7e034-c153-41d5-a0eb-807311e659ab" providerId="ADAL" clId="{4A3FA9ED-DDE1-411F-B204-E156869999EE}" dt="2026-01-12T23:14:03.873" v="80" actId="20577"/>
          <ac:spMkLst>
            <pc:docMk/>
            <pc:sldMk cId="1903549959" sldId="259"/>
            <ac:spMk id="2" creationId="{80DEB91B-6F7E-7D34-9D39-839C2702D0BE}"/>
          </ac:spMkLst>
        </pc:spChg>
        <pc:cxnChg chg="add mod">
          <ac:chgData name="Lolasita A. Perez" userId="03b7e034-c153-41d5-a0eb-807311e659ab" providerId="ADAL" clId="{4A3FA9ED-DDE1-411F-B204-E156869999EE}" dt="2026-01-12T23:52:30.217" v="212" actId="13822"/>
          <ac:cxnSpMkLst>
            <pc:docMk/>
            <pc:sldMk cId="1903549959" sldId="259"/>
            <ac:cxnSpMk id="4" creationId="{66845707-0FAB-C09B-FD27-C988C277081E}"/>
          </ac:cxnSpMkLst>
        </pc:cxnChg>
        <pc:cxnChg chg="add del">
          <ac:chgData name="Lolasita A. Perez" userId="03b7e034-c153-41d5-a0eb-807311e659ab" providerId="ADAL" clId="{4A3FA9ED-DDE1-411F-B204-E156869999EE}" dt="2026-01-12T23:52:10.908" v="210" actId="478"/>
          <ac:cxnSpMkLst>
            <pc:docMk/>
            <pc:sldMk cId="1903549959" sldId="259"/>
            <ac:cxnSpMk id="7" creationId="{00161DE8-FBC3-2AA3-3B97-77C16F99E791}"/>
          </ac:cxnSpMkLst>
        </pc:cxnChg>
      </pc:sldChg>
      <pc:sldChg chg="addSp delSp modSp mod">
        <pc:chgData name="Lolasita A. Perez" userId="03b7e034-c153-41d5-a0eb-807311e659ab" providerId="ADAL" clId="{4A3FA9ED-DDE1-411F-B204-E156869999EE}" dt="2026-01-12T23:59:19.164" v="258" actId="20577"/>
        <pc:sldMkLst>
          <pc:docMk/>
          <pc:sldMk cId="2576755671" sldId="261"/>
        </pc:sldMkLst>
        <pc:spChg chg="add del mod">
          <ac:chgData name="Lolasita A. Perez" userId="03b7e034-c153-41d5-a0eb-807311e659ab" providerId="ADAL" clId="{4A3FA9ED-DDE1-411F-B204-E156869999EE}" dt="2026-01-12T23:59:19.164" v="258" actId="20577"/>
          <ac:spMkLst>
            <pc:docMk/>
            <pc:sldMk cId="2576755671" sldId="261"/>
            <ac:spMk id="2" creationId="{4C2D4ECC-756E-9E80-F6BD-08FA7794C250}"/>
          </ac:spMkLst>
        </pc:spChg>
      </pc:sldChg>
      <pc:sldChg chg="del modTransition">
        <pc:chgData name="Lolasita A. Perez" userId="03b7e034-c153-41d5-a0eb-807311e659ab" providerId="ADAL" clId="{4A3FA9ED-DDE1-411F-B204-E156869999EE}" dt="2026-01-12T03:20:52.170" v="3" actId="47"/>
        <pc:sldMkLst>
          <pc:docMk/>
          <pc:sldMk cId="97310105" sldId="262"/>
        </pc:sldMkLst>
      </pc:sldChg>
      <pc:sldChg chg="addSp delSp modSp new mod modTransition setBg setClrOvrMap">
        <pc:chgData name="Lolasita A. Perez" userId="03b7e034-c153-41d5-a0eb-807311e659ab" providerId="ADAL" clId="{4A3FA9ED-DDE1-411F-B204-E156869999EE}" dt="2026-01-13T00:06:53.377" v="321" actId="6549"/>
        <pc:sldMkLst>
          <pc:docMk/>
          <pc:sldMk cId="3322807308" sldId="262"/>
        </pc:sldMkLst>
        <pc:spChg chg="add del mod">
          <ac:chgData name="Lolasita A. Perez" userId="03b7e034-c153-41d5-a0eb-807311e659ab" providerId="ADAL" clId="{4A3FA9ED-DDE1-411F-B204-E156869999EE}" dt="2026-01-12T03:21:15.867" v="11"/>
          <ac:spMkLst>
            <pc:docMk/>
            <pc:sldMk cId="3322807308" sldId="262"/>
            <ac:spMk id="2" creationId="{60D7A973-8EFB-3554-3561-654C7DF45471}"/>
          </ac:spMkLst>
        </pc:spChg>
        <pc:spChg chg="add mod">
          <ac:chgData name="Lolasita A. Perez" userId="03b7e034-c153-41d5-a0eb-807311e659ab" providerId="ADAL" clId="{4A3FA9ED-DDE1-411F-B204-E156869999EE}" dt="2026-01-13T00:06:53.377" v="321" actId="6549"/>
          <ac:spMkLst>
            <pc:docMk/>
            <pc:sldMk cId="3322807308" sldId="262"/>
            <ac:spMk id="5" creationId="{DD1258FC-032F-2F2E-F5F8-E1A3320EA7C5}"/>
          </ac:spMkLst>
        </pc:spChg>
        <pc:spChg chg="add">
          <ac:chgData name="Lolasita A. Perez" userId="03b7e034-c153-41d5-a0eb-807311e659ab" providerId="ADAL" clId="{4A3FA9ED-DDE1-411F-B204-E156869999EE}" dt="2026-01-12T03:21:48.618" v="20" actId="26606"/>
          <ac:spMkLst>
            <pc:docMk/>
            <pc:sldMk cId="3322807308" sldId="262"/>
            <ac:spMk id="10" creationId="{FB403EBD-907E-4D59-98D4-A72CD1063C62}"/>
          </ac:spMkLst>
        </pc:spChg>
        <pc:picChg chg="add del mod">
          <ac:chgData name="Lolasita A. Perez" userId="03b7e034-c153-41d5-a0eb-807311e659ab" providerId="ADAL" clId="{4A3FA9ED-DDE1-411F-B204-E156869999EE}" dt="2026-01-12T03:21:23.888" v="12" actId="478"/>
          <ac:picMkLst>
            <pc:docMk/>
            <pc:sldMk cId="3322807308" sldId="262"/>
            <ac:picMk id="4" creationId="{44C0218A-D6AD-B3EB-E722-E2802534056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F51FBB-F597-4B9B-AA1A-8E48459317F3}" type="doc">
      <dgm:prSet loTypeId="urn:microsoft.com/office/officeart/2005/8/layout/vList5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60F1358-D7D0-4ACA-97B6-660A14077BD1}">
      <dgm:prSet/>
      <dgm:spPr/>
      <dgm:t>
        <a:bodyPr/>
        <a:lstStyle/>
        <a:p>
          <a:r>
            <a:rPr lang="en-US" b="1"/>
            <a:t>What is an appropriation?</a:t>
          </a:r>
          <a:endParaRPr lang="en-US"/>
        </a:p>
      </dgm:t>
    </dgm:pt>
    <dgm:pt modelId="{4DB23F3D-2F5D-43BE-9419-609B7F4ECD38}" type="parTrans" cxnId="{FBAC4F51-0FBE-4F51-B9FD-483051B031DE}">
      <dgm:prSet/>
      <dgm:spPr/>
      <dgm:t>
        <a:bodyPr/>
        <a:lstStyle/>
        <a:p>
          <a:endParaRPr lang="en-US"/>
        </a:p>
      </dgm:t>
    </dgm:pt>
    <dgm:pt modelId="{69F0246D-448B-4C27-8A01-C1C8137AB11F}" type="sibTrans" cxnId="{FBAC4F51-0FBE-4F51-B9FD-483051B031DE}">
      <dgm:prSet/>
      <dgm:spPr/>
      <dgm:t>
        <a:bodyPr/>
        <a:lstStyle/>
        <a:p>
          <a:endParaRPr lang="en-US"/>
        </a:p>
      </dgm:t>
    </dgm:pt>
    <dgm:pt modelId="{7EEE071F-BCE1-40B3-8993-1A7A3C14F41D}">
      <dgm:prSet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dirty="0"/>
            <a:t> An appropriation is an authorization to spend funds.</a:t>
          </a:r>
        </a:p>
      </dgm:t>
    </dgm:pt>
    <dgm:pt modelId="{0DD3DCD1-E3DA-4530-9CBF-545424666ACC}" type="parTrans" cxnId="{6B74EFF5-08BC-4C7F-81A2-727E7EC57817}">
      <dgm:prSet/>
      <dgm:spPr/>
      <dgm:t>
        <a:bodyPr/>
        <a:lstStyle/>
        <a:p>
          <a:endParaRPr lang="en-US"/>
        </a:p>
      </dgm:t>
    </dgm:pt>
    <dgm:pt modelId="{DCE49058-FF7F-48F3-9CE4-332AAE0CA6A4}" type="sibTrans" cxnId="{6B74EFF5-08BC-4C7F-81A2-727E7EC57817}">
      <dgm:prSet/>
      <dgm:spPr/>
      <dgm:t>
        <a:bodyPr/>
        <a:lstStyle/>
        <a:p>
          <a:endParaRPr lang="en-US"/>
        </a:p>
      </dgm:t>
    </dgm:pt>
    <dgm:pt modelId="{CB7D69B6-3EF3-453A-BA47-85A8C5D65A31}">
      <dgm:prSet/>
      <dgm:spPr/>
      <dgm:t>
        <a:bodyPr/>
        <a:lstStyle/>
        <a:p>
          <a:r>
            <a:rPr lang="en-US" b="1" dirty="0"/>
            <a:t>Is an appropriation a mandate?</a:t>
          </a:r>
          <a:endParaRPr lang="en-US" dirty="0"/>
        </a:p>
      </dgm:t>
    </dgm:pt>
    <dgm:pt modelId="{32C33129-9F59-443C-B59E-C580DCF4E3D8}" type="parTrans" cxnId="{79912381-CE20-4922-AD2F-095BBD3899C3}">
      <dgm:prSet/>
      <dgm:spPr/>
      <dgm:t>
        <a:bodyPr/>
        <a:lstStyle/>
        <a:p>
          <a:endParaRPr lang="en-US"/>
        </a:p>
      </dgm:t>
    </dgm:pt>
    <dgm:pt modelId="{690ECCF4-C243-4A55-9EED-F31AA5509A1A}" type="sibTrans" cxnId="{79912381-CE20-4922-AD2F-095BBD3899C3}">
      <dgm:prSet/>
      <dgm:spPr/>
      <dgm:t>
        <a:bodyPr/>
        <a:lstStyle/>
        <a:p>
          <a:endParaRPr lang="en-US"/>
        </a:p>
      </dgm:t>
    </dgm:pt>
    <dgm:pt modelId="{BE471C8B-83F5-4681-8CF0-ABA0E8C843D5}">
      <dgm:prSet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dirty="0"/>
            <a:t> No. In order to avoid incurring a deficit, appropriated spending must be limited to funds available. </a:t>
          </a:r>
        </a:p>
      </dgm:t>
    </dgm:pt>
    <dgm:pt modelId="{D18F7A77-C187-4A05-8294-63E0EEB215BF}" type="parTrans" cxnId="{B15A3CD8-19F7-49B6-A05A-400ED9ED584E}">
      <dgm:prSet/>
      <dgm:spPr/>
      <dgm:t>
        <a:bodyPr/>
        <a:lstStyle/>
        <a:p>
          <a:endParaRPr lang="en-US"/>
        </a:p>
      </dgm:t>
    </dgm:pt>
    <dgm:pt modelId="{632BEECC-5695-444D-9D36-0942166C2907}" type="sibTrans" cxnId="{B15A3CD8-19F7-49B6-A05A-400ED9ED584E}">
      <dgm:prSet/>
      <dgm:spPr/>
      <dgm:t>
        <a:bodyPr/>
        <a:lstStyle/>
        <a:p>
          <a:endParaRPr lang="en-US"/>
        </a:p>
      </dgm:t>
    </dgm:pt>
    <dgm:pt modelId="{BBC71AB5-C05C-4908-B444-9BA87449CCE1}">
      <dgm:prSet/>
      <dgm:spPr/>
      <dgm:t>
        <a:bodyPr/>
        <a:lstStyle/>
        <a:p>
          <a:r>
            <a:rPr lang="en-US" b="1" dirty="0"/>
            <a:t>What is a continuing appropriation?</a:t>
          </a:r>
          <a:endParaRPr lang="en-US" dirty="0"/>
        </a:p>
      </dgm:t>
    </dgm:pt>
    <dgm:pt modelId="{8B5827F2-50BA-46DC-93D1-12ED16331DFB}" type="parTrans" cxnId="{B30B16C2-36A7-4A16-894F-FDCDA4833A72}">
      <dgm:prSet/>
      <dgm:spPr/>
      <dgm:t>
        <a:bodyPr/>
        <a:lstStyle/>
        <a:p>
          <a:endParaRPr lang="en-US"/>
        </a:p>
      </dgm:t>
    </dgm:pt>
    <dgm:pt modelId="{22741811-FFB1-4300-8364-45293012E9D8}" type="sibTrans" cxnId="{B30B16C2-36A7-4A16-894F-FDCDA4833A72}">
      <dgm:prSet/>
      <dgm:spPr/>
      <dgm:t>
        <a:bodyPr/>
        <a:lstStyle/>
        <a:p>
          <a:endParaRPr lang="en-US"/>
        </a:p>
      </dgm:t>
    </dgm:pt>
    <dgm:pt modelId="{D298B0BD-1C34-48E9-98E4-B2518A1B66B9}">
      <dgm:prSet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dirty="0"/>
            <a:t> A continuing appropriation is an appropriation which extends beyond a single financial year. It should be a sum certain which matches expected obligations in year 2 and following. </a:t>
          </a:r>
        </a:p>
      </dgm:t>
    </dgm:pt>
    <dgm:pt modelId="{097A7831-7DF5-4E6C-93D9-592E0397A63E}" type="parTrans" cxnId="{E7279F75-9ED8-495E-8B04-C32BB3FFD263}">
      <dgm:prSet/>
      <dgm:spPr/>
      <dgm:t>
        <a:bodyPr/>
        <a:lstStyle/>
        <a:p>
          <a:endParaRPr lang="en-US"/>
        </a:p>
      </dgm:t>
    </dgm:pt>
    <dgm:pt modelId="{4E35B476-2E70-4A56-B32F-472AC2025F43}" type="sibTrans" cxnId="{E7279F75-9ED8-495E-8B04-C32BB3FFD263}">
      <dgm:prSet/>
      <dgm:spPr/>
      <dgm:t>
        <a:bodyPr/>
        <a:lstStyle/>
        <a:p>
          <a:endParaRPr lang="en-US"/>
        </a:p>
      </dgm:t>
    </dgm:pt>
    <dgm:pt modelId="{DE80EC65-4C8A-4BD2-A792-093E7C20DC0D}">
      <dgm:prSet/>
      <dgm:spPr/>
      <dgm:t>
        <a:bodyPr/>
        <a:lstStyle/>
        <a:p>
          <a:r>
            <a:rPr lang="en-US" b="1" dirty="0"/>
            <a:t>Are lapsed funds a continuing appropriation?</a:t>
          </a:r>
          <a:endParaRPr lang="en-US" dirty="0"/>
        </a:p>
      </dgm:t>
    </dgm:pt>
    <dgm:pt modelId="{C658DBAF-3EFB-40CE-93BF-27DC471AC43C}" type="parTrans" cxnId="{B220AF49-B92A-4329-B117-A26D16D1A6C6}">
      <dgm:prSet/>
      <dgm:spPr/>
      <dgm:t>
        <a:bodyPr/>
        <a:lstStyle/>
        <a:p>
          <a:endParaRPr lang="en-US"/>
        </a:p>
      </dgm:t>
    </dgm:pt>
    <dgm:pt modelId="{B956398C-267F-468D-B399-56B89DAEF2DA}" type="sibTrans" cxnId="{B220AF49-B92A-4329-B117-A26D16D1A6C6}">
      <dgm:prSet/>
      <dgm:spPr/>
      <dgm:t>
        <a:bodyPr/>
        <a:lstStyle/>
        <a:p>
          <a:endParaRPr lang="en-US"/>
        </a:p>
      </dgm:t>
    </dgm:pt>
    <dgm:pt modelId="{EE8BCAC6-8504-4EAF-922D-E0F9D34681D7}">
      <dgm:prSet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en-US" dirty="0"/>
            <a:t> No. Unless set aside for a particular project, lapsed funds should not extend beyond a fiscal year and the unspent funding forms part of the annual accounting surplus which is subject to further appropriation. </a:t>
          </a:r>
        </a:p>
      </dgm:t>
    </dgm:pt>
    <dgm:pt modelId="{4F71AB4F-AFB6-4D94-9791-7A2C11FAB4F9}" type="parTrans" cxnId="{274259B7-081C-4D27-B7E8-009AA417D9AC}">
      <dgm:prSet/>
      <dgm:spPr/>
      <dgm:t>
        <a:bodyPr/>
        <a:lstStyle/>
        <a:p>
          <a:endParaRPr lang="en-US"/>
        </a:p>
      </dgm:t>
    </dgm:pt>
    <dgm:pt modelId="{49835765-488E-41B7-9022-7DEC480AFEEA}" type="sibTrans" cxnId="{274259B7-081C-4D27-B7E8-009AA417D9AC}">
      <dgm:prSet/>
      <dgm:spPr/>
      <dgm:t>
        <a:bodyPr/>
        <a:lstStyle/>
        <a:p>
          <a:endParaRPr lang="en-US"/>
        </a:p>
      </dgm:t>
    </dgm:pt>
    <dgm:pt modelId="{B5FFDA01-F5DA-4D94-9245-54DA710BD875}" type="pres">
      <dgm:prSet presAssocID="{45F51FBB-F597-4B9B-AA1A-8E48459317F3}" presName="Name0" presStyleCnt="0">
        <dgm:presLayoutVars>
          <dgm:dir/>
          <dgm:animLvl val="lvl"/>
          <dgm:resizeHandles val="exact"/>
        </dgm:presLayoutVars>
      </dgm:prSet>
      <dgm:spPr/>
    </dgm:pt>
    <dgm:pt modelId="{B54A5524-9461-40D9-8240-DEAAFA78D272}" type="pres">
      <dgm:prSet presAssocID="{360F1358-D7D0-4ACA-97B6-660A14077BD1}" presName="linNode" presStyleCnt="0"/>
      <dgm:spPr/>
    </dgm:pt>
    <dgm:pt modelId="{50CDC921-96D4-4C67-B5C8-E7A4BEBD52D9}" type="pres">
      <dgm:prSet presAssocID="{360F1358-D7D0-4ACA-97B6-660A14077BD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712E5B76-A984-4561-B831-494F2EA049B8}" type="pres">
      <dgm:prSet presAssocID="{360F1358-D7D0-4ACA-97B6-660A14077BD1}" presName="descendantText" presStyleLbl="alignAccFollowNode1" presStyleIdx="0" presStyleCnt="4">
        <dgm:presLayoutVars>
          <dgm:bulletEnabled val="1"/>
        </dgm:presLayoutVars>
      </dgm:prSet>
      <dgm:spPr/>
    </dgm:pt>
    <dgm:pt modelId="{C6C224A7-CA0E-4039-8B2F-983F22104838}" type="pres">
      <dgm:prSet presAssocID="{69F0246D-448B-4C27-8A01-C1C8137AB11F}" presName="sp" presStyleCnt="0"/>
      <dgm:spPr/>
    </dgm:pt>
    <dgm:pt modelId="{56F377C7-2C91-4991-8C87-96FC663AB778}" type="pres">
      <dgm:prSet presAssocID="{CB7D69B6-3EF3-453A-BA47-85A8C5D65A31}" presName="linNode" presStyleCnt="0"/>
      <dgm:spPr/>
    </dgm:pt>
    <dgm:pt modelId="{5E5A8C59-C031-4282-B92C-B0A23404AC5D}" type="pres">
      <dgm:prSet presAssocID="{CB7D69B6-3EF3-453A-BA47-85A8C5D65A3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019D0A2-BBAF-4EF0-9FBE-78EF41B2A842}" type="pres">
      <dgm:prSet presAssocID="{CB7D69B6-3EF3-453A-BA47-85A8C5D65A31}" presName="descendantText" presStyleLbl="alignAccFollowNode1" presStyleIdx="1" presStyleCnt="4">
        <dgm:presLayoutVars>
          <dgm:bulletEnabled val="1"/>
        </dgm:presLayoutVars>
      </dgm:prSet>
      <dgm:spPr/>
    </dgm:pt>
    <dgm:pt modelId="{F91A2122-55A1-4173-83B2-A84CD4822566}" type="pres">
      <dgm:prSet presAssocID="{690ECCF4-C243-4A55-9EED-F31AA5509A1A}" presName="sp" presStyleCnt="0"/>
      <dgm:spPr/>
    </dgm:pt>
    <dgm:pt modelId="{9AF9B115-D48B-45F8-A11A-F085C2FEDF48}" type="pres">
      <dgm:prSet presAssocID="{BBC71AB5-C05C-4908-B444-9BA87449CCE1}" presName="linNode" presStyleCnt="0"/>
      <dgm:spPr/>
    </dgm:pt>
    <dgm:pt modelId="{04FA6A66-6A7B-472A-AFC2-BE3404C9C40E}" type="pres">
      <dgm:prSet presAssocID="{BBC71AB5-C05C-4908-B444-9BA87449CCE1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13980AA5-6441-47B4-8C1D-42A02D259293}" type="pres">
      <dgm:prSet presAssocID="{BBC71AB5-C05C-4908-B444-9BA87449CCE1}" presName="descendantText" presStyleLbl="alignAccFollowNode1" presStyleIdx="2" presStyleCnt="4">
        <dgm:presLayoutVars>
          <dgm:bulletEnabled val="1"/>
        </dgm:presLayoutVars>
      </dgm:prSet>
      <dgm:spPr/>
    </dgm:pt>
    <dgm:pt modelId="{99C7C52F-98DF-4705-B12D-4DCE2750879C}" type="pres">
      <dgm:prSet presAssocID="{22741811-FFB1-4300-8364-45293012E9D8}" presName="sp" presStyleCnt="0"/>
      <dgm:spPr/>
    </dgm:pt>
    <dgm:pt modelId="{C102206A-7273-4780-87DC-47758797D1F3}" type="pres">
      <dgm:prSet presAssocID="{DE80EC65-4C8A-4BD2-A792-093E7C20DC0D}" presName="linNode" presStyleCnt="0"/>
      <dgm:spPr/>
    </dgm:pt>
    <dgm:pt modelId="{C1B77DCE-27D6-457E-B411-FA89FE6D5943}" type="pres">
      <dgm:prSet presAssocID="{DE80EC65-4C8A-4BD2-A792-093E7C20DC0D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249C6E0B-91ED-4C0D-ACEE-4F706F64A8FF}" type="pres">
      <dgm:prSet presAssocID="{DE80EC65-4C8A-4BD2-A792-093E7C20DC0D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51565511-BB60-45C2-B94F-A7053C509AF1}" type="presOf" srcId="{7EEE071F-BCE1-40B3-8993-1A7A3C14F41D}" destId="{712E5B76-A984-4561-B831-494F2EA049B8}" srcOrd="0" destOrd="0" presId="urn:microsoft.com/office/officeart/2005/8/layout/vList5"/>
    <dgm:cxn modelId="{74924629-B68D-4B27-BDFD-5123A09D2FBF}" type="presOf" srcId="{CB7D69B6-3EF3-453A-BA47-85A8C5D65A31}" destId="{5E5A8C59-C031-4282-B92C-B0A23404AC5D}" srcOrd="0" destOrd="0" presId="urn:microsoft.com/office/officeart/2005/8/layout/vList5"/>
    <dgm:cxn modelId="{E112692C-12BF-49E2-889E-EE489C463C78}" type="presOf" srcId="{D298B0BD-1C34-48E9-98E4-B2518A1B66B9}" destId="{13980AA5-6441-47B4-8C1D-42A02D259293}" srcOrd="0" destOrd="0" presId="urn:microsoft.com/office/officeart/2005/8/layout/vList5"/>
    <dgm:cxn modelId="{B089252F-1576-4DA6-9D31-72A03748D79D}" type="presOf" srcId="{360F1358-D7D0-4ACA-97B6-660A14077BD1}" destId="{50CDC921-96D4-4C67-B5C8-E7A4BEBD52D9}" srcOrd="0" destOrd="0" presId="urn:microsoft.com/office/officeart/2005/8/layout/vList5"/>
    <dgm:cxn modelId="{B220AF49-B92A-4329-B117-A26D16D1A6C6}" srcId="{45F51FBB-F597-4B9B-AA1A-8E48459317F3}" destId="{DE80EC65-4C8A-4BD2-A792-093E7C20DC0D}" srcOrd="3" destOrd="0" parTransId="{C658DBAF-3EFB-40CE-93BF-27DC471AC43C}" sibTransId="{B956398C-267F-468D-B399-56B89DAEF2DA}"/>
    <dgm:cxn modelId="{FBAC4F51-0FBE-4F51-B9FD-483051B031DE}" srcId="{45F51FBB-F597-4B9B-AA1A-8E48459317F3}" destId="{360F1358-D7D0-4ACA-97B6-660A14077BD1}" srcOrd="0" destOrd="0" parTransId="{4DB23F3D-2F5D-43BE-9419-609B7F4ECD38}" sibTransId="{69F0246D-448B-4C27-8A01-C1C8137AB11F}"/>
    <dgm:cxn modelId="{E7279F75-9ED8-495E-8B04-C32BB3FFD263}" srcId="{BBC71AB5-C05C-4908-B444-9BA87449CCE1}" destId="{D298B0BD-1C34-48E9-98E4-B2518A1B66B9}" srcOrd="0" destOrd="0" parTransId="{097A7831-7DF5-4E6C-93D9-592E0397A63E}" sibTransId="{4E35B476-2E70-4A56-B32F-472AC2025F43}"/>
    <dgm:cxn modelId="{EEF7C276-6C5B-422E-A80B-417C5089B943}" type="presOf" srcId="{BBC71AB5-C05C-4908-B444-9BA87449CCE1}" destId="{04FA6A66-6A7B-472A-AFC2-BE3404C9C40E}" srcOrd="0" destOrd="0" presId="urn:microsoft.com/office/officeart/2005/8/layout/vList5"/>
    <dgm:cxn modelId="{79912381-CE20-4922-AD2F-095BBD3899C3}" srcId="{45F51FBB-F597-4B9B-AA1A-8E48459317F3}" destId="{CB7D69B6-3EF3-453A-BA47-85A8C5D65A31}" srcOrd="1" destOrd="0" parTransId="{32C33129-9F59-443C-B59E-C580DCF4E3D8}" sibTransId="{690ECCF4-C243-4A55-9EED-F31AA5509A1A}"/>
    <dgm:cxn modelId="{D565BB8C-5310-43D7-B7DC-D015C349B5C1}" type="presOf" srcId="{BE471C8B-83F5-4681-8CF0-ABA0E8C843D5}" destId="{C019D0A2-BBAF-4EF0-9FBE-78EF41B2A842}" srcOrd="0" destOrd="0" presId="urn:microsoft.com/office/officeart/2005/8/layout/vList5"/>
    <dgm:cxn modelId="{FC8CF393-A1FD-4C66-8660-C3BB2F894A95}" type="presOf" srcId="{DE80EC65-4C8A-4BD2-A792-093E7C20DC0D}" destId="{C1B77DCE-27D6-457E-B411-FA89FE6D5943}" srcOrd="0" destOrd="0" presId="urn:microsoft.com/office/officeart/2005/8/layout/vList5"/>
    <dgm:cxn modelId="{274259B7-081C-4D27-B7E8-009AA417D9AC}" srcId="{DE80EC65-4C8A-4BD2-A792-093E7C20DC0D}" destId="{EE8BCAC6-8504-4EAF-922D-E0F9D34681D7}" srcOrd="0" destOrd="0" parTransId="{4F71AB4F-AFB6-4D94-9791-7A2C11FAB4F9}" sibTransId="{49835765-488E-41B7-9022-7DEC480AFEEA}"/>
    <dgm:cxn modelId="{B30B16C2-36A7-4A16-894F-FDCDA4833A72}" srcId="{45F51FBB-F597-4B9B-AA1A-8E48459317F3}" destId="{BBC71AB5-C05C-4908-B444-9BA87449CCE1}" srcOrd="2" destOrd="0" parTransId="{8B5827F2-50BA-46DC-93D1-12ED16331DFB}" sibTransId="{22741811-FFB1-4300-8364-45293012E9D8}"/>
    <dgm:cxn modelId="{B15A3CD8-19F7-49B6-A05A-400ED9ED584E}" srcId="{CB7D69B6-3EF3-453A-BA47-85A8C5D65A31}" destId="{BE471C8B-83F5-4681-8CF0-ABA0E8C843D5}" srcOrd="0" destOrd="0" parTransId="{D18F7A77-C187-4A05-8294-63E0EEB215BF}" sibTransId="{632BEECC-5695-444D-9D36-0942166C2907}"/>
    <dgm:cxn modelId="{33F728F2-F64D-43E8-8070-E63F03B39EFC}" type="presOf" srcId="{45F51FBB-F597-4B9B-AA1A-8E48459317F3}" destId="{B5FFDA01-F5DA-4D94-9245-54DA710BD875}" srcOrd="0" destOrd="0" presId="urn:microsoft.com/office/officeart/2005/8/layout/vList5"/>
    <dgm:cxn modelId="{0901C8F4-4085-4533-99C1-388CD1F1571A}" type="presOf" srcId="{EE8BCAC6-8504-4EAF-922D-E0F9D34681D7}" destId="{249C6E0B-91ED-4C0D-ACEE-4F706F64A8FF}" srcOrd="0" destOrd="0" presId="urn:microsoft.com/office/officeart/2005/8/layout/vList5"/>
    <dgm:cxn modelId="{6B74EFF5-08BC-4C7F-81A2-727E7EC57817}" srcId="{360F1358-D7D0-4ACA-97B6-660A14077BD1}" destId="{7EEE071F-BCE1-40B3-8993-1A7A3C14F41D}" srcOrd="0" destOrd="0" parTransId="{0DD3DCD1-E3DA-4530-9CBF-545424666ACC}" sibTransId="{DCE49058-FF7F-48F3-9CE4-332AAE0CA6A4}"/>
    <dgm:cxn modelId="{24D1A91C-1711-4EDF-B4BF-58FFE083FEA6}" type="presParOf" srcId="{B5FFDA01-F5DA-4D94-9245-54DA710BD875}" destId="{B54A5524-9461-40D9-8240-DEAAFA78D272}" srcOrd="0" destOrd="0" presId="urn:microsoft.com/office/officeart/2005/8/layout/vList5"/>
    <dgm:cxn modelId="{E10FD8AB-FAC4-4711-833E-F2A16F1B0CE6}" type="presParOf" srcId="{B54A5524-9461-40D9-8240-DEAAFA78D272}" destId="{50CDC921-96D4-4C67-B5C8-E7A4BEBD52D9}" srcOrd="0" destOrd="0" presId="urn:microsoft.com/office/officeart/2005/8/layout/vList5"/>
    <dgm:cxn modelId="{AC790410-D822-4CB9-8804-AA0251A0CB64}" type="presParOf" srcId="{B54A5524-9461-40D9-8240-DEAAFA78D272}" destId="{712E5B76-A984-4561-B831-494F2EA049B8}" srcOrd="1" destOrd="0" presId="urn:microsoft.com/office/officeart/2005/8/layout/vList5"/>
    <dgm:cxn modelId="{6F52BF7D-F141-4BD8-BD6A-84E2B30465E1}" type="presParOf" srcId="{B5FFDA01-F5DA-4D94-9245-54DA710BD875}" destId="{C6C224A7-CA0E-4039-8B2F-983F22104838}" srcOrd="1" destOrd="0" presId="urn:microsoft.com/office/officeart/2005/8/layout/vList5"/>
    <dgm:cxn modelId="{EC13C376-E253-4FB5-A62E-6D584E8FE76F}" type="presParOf" srcId="{B5FFDA01-F5DA-4D94-9245-54DA710BD875}" destId="{56F377C7-2C91-4991-8C87-96FC663AB778}" srcOrd="2" destOrd="0" presId="urn:microsoft.com/office/officeart/2005/8/layout/vList5"/>
    <dgm:cxn modelId="{3EF2C76D-46B2-4D08-AEE8-4EA856BE45DB}" type="presParOf" srcId="{56F377C7-2C91-4991-8C87-96FC663AB778}" destId="{5E5A8C59-C031-4282-B92C-B0A23404AC5D}" srcOrd="0" destOrd="0" presId="urn:microsoft.com/office/officeart/2005/8/layout/vList5"/>
    <dgm:cxn modelId="{D7754EBC-5B11-4E3A-BE0A-EC26AF174EF3}" type="presParOf" srcId="{56F377C7-2C91-4991-8C87-96FC663AB778}" destId="{C019D0A2-BBAF-4EF0-9FBE-78EF41B2A842}" srcOrd="1" destOrd="0" presId="urn:microsoft.com/office/officeart/2005/8/layout/vList5"/>
    <dgm:cxn modelId="{F5FDD64E-C292-4E85-8F60-A2A45B24B549}" type="presParOf" srcId="{B5FFDA01-F5DA-4D94-9245-54DA710BD875}" destId="{F91A2122-55A1-4173-83B2-A84CD4822566}" srcOrd="3" destOrd="0" presId="urn:microsoft.com/office/officeart/2005/8/layout/vList5"/>
    <dgm:cxn modelId="{8BE92231-FEAB-4E85-AB17-7D2293BC9C00}" type="presParOf" srcId="{B5FFDA01-F5DA-4D94-9245-54DA710BD875}" destId="{9AF9B115-D48B-45F8-A11A-F085C2FEDF48}" srcOrd="4" destOrd="0" presId="urn:microsoft.com/office/officeart/2005/8/layout/vList5"/>
    <dgm:cxn modelId="{3380C3CA-D55B-4F13-953A-50BC2A138BA4}" type="presParOf" srcId="{9AF9B115-D48B-45F8-A11A-F085C2FEDF48}" destId="{04FA6A66-6A7B-472A-AFC2-BE3404C9C40E}" srcOrd="0" destOrd="0" presId="urn:microsoft.com/office/officeart/2005/8/layout/vList5"/>
    <dgm:cxn modelId="{05938967-41F9-47DF-ADB9-A578E9B77CA9}" type="presParOf" srcId="{9AF9B115-D48B-45F8-A11A-F085C2FEDF48}" destId="{13980AA5-6441-47B4-8C1D-42A02D259293}" srcOrd="1" destOrd="0" presId="urn:microsoft.com/office/officeart/2005/8/layout/vList5"/>
    <dgm:cxn modelId="{D3C1A477-12FF-4913-A7F9-9CB429B182EC}" type="presParOf" srcId="{B5FFDA01-F5DA-4D94-9245-54DA710BD875}" destId="{99C7C52F-98DF-4705-B12D-4DCE2750879C}" srcOrd="5" destOrd="0" presId="urn:microsoft.com/office/officeart/2005/8/layout/vList5"/>
    <dgm:cxn modelId="{858F591B-809D-4387-9716-01EA14B5D6CF}" type="presParOf" srcId="{B5FFDA01-F5DA-4D94-9245-54DA710BD875}" destId="{C102206A-7273-4780-87DC-47758797D1F3}" srcOrd="6" destOrd="0" presId="urn:microsoft.com/office/officeart/2005/8/layout/vList5"/>
    <dgm:cxn modelId="{D9F6907B-D3AE-4499-873D-99FBB6220EF0}" type="presParOf" srcId="{C102206A-7273-4780-87DC-47758797D1F3}" destId="{C1B77DCE-27D6-457E-B411-FA89FE6D5943}" srcOrd="0" destOrd="0" presId="urn:microsoft.com/office/officeart/2005/8/layout/vList5"/>
    <dgm:cxn modelId="{2247EA03-60ED-40BA-8EBF-5793C3558C1E}" type="presParOf" srcId="{C102206A-7273-4780-87DC-47758797D1F3}" destId="{249C6E0B-91ED-4C0D-ACEE-4F706F64A8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E5B76-A984-4561-B831-494F2EA049B8}">
      <dsp:nvSpPr>
        <dsp:cNvPr id="0" name=""/>
        <dsp:cNvSpPr/>
      </dsp:nvSpPr>
      <dsp:spPr>
        <a:xfrm rot="5400000">
          <a:off x="3863052" y="-1449226"/>
          <a:ext cx="939782" cy="40780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1400" kern="1200" dirty="0"/>
            <a:t> An appropriation is an authorization to spend funds.</a:t>
          </a:r>
        </a:p>
      </dsp:txBody>
      <dsp:txXfrm rot="-5400000">
        <a:off x="2293911" y="165791"/>
        <a:ext cx="4032189" cy="848030"/>
      </dsp:txXfrm>
    </dsp:sp>
    <dsp:sp modelId="{50CDC921-96D4-4C67-B5C8-E7A4BEBD52D9}">
      <dsp:nvSpPr>
        <dsp:cNvPr id="0" name=""/>
        <dsp:cNvSpPr/>
      </dsp:nvSpPr>
      <dsp:spPr>
        <a:xfrm>
          <a:off x="0" y="2442"/>
          <a:ext cx="2293911" cy="11747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What is an appropriation?</a:t>
          </a:r>
          <a:endParaRPr lang="en-US" sz="2000" kern="1200"/>
        </a:p>
      </dsp:txBody>
      <dsp:txXfrm>
        <a:off x="57345" y="59787"/>
        <a:ext cx="2179221" cy="1060038"/>
      </dsp:txXfrm>
    </dsp:sp>
    <dsp:sp modelId="{C019D0A2-BBAF-4EF0-9FBE-78EF41B2A842}">
      <dsp:nvSpPr>
        <dsp:cNvPr id="0" name=""/>
        <dsp:cNvSpPr/>
      </dsp:nvSpPr>
      <dsp:spPr>
        <a:xfrm rot="5400000">
          <a:off x="3863052" y="-215761"/>
          <a:ext cx="939782" cy="40780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1400" kern="1200" dirty="0"/>
            <a:t> No. In order to avoid incurring a deficit, appropriated spending must be limited to funds available. </a:t>
          </a:r>
        </a:p>
      </dsp:txBody>
      <dsp:txXfrm rot="-5400000">
        <a:off x="2293911" y="1399256"/>
        <a:ext cx="4032189" cy="848030"/>
      </dsp:txXfrm>
    </dsp:sp>
    <dsp:sp modelId="{5E5A8C59-C031-4282-B92C-B0A23404AC5D}">
      <dsp:nvSpPr>
        <dsp:cNvPr id="0" name=""/>
        <dsp:cNvSpPr/>
      </dsp:nvSpPr>
      <dsp:spPr>
        <a:xfrm>
          <a:off x="0" y="1235907"/>
          <a:ext cx="2293911" cy="11747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Is an appropriation a mandate?</a:t>
          </a:r>
          <a:endParaRPr lang="en-US" sz="2000" kern="1200" dirty="0"/>
        </a:p>
      </dsp:txBody>
      <dsp:txXfrm>
        <a:off x="57345" y="1293252"/>
        <a:ext cx="2179221" cy="1060038"/>
      </dsp:txXfrm>
    </dsp:sp>
    <dsp:sp modelId="{13980AA5-6441-47B4-8C1D-42A02D259293}">
      <dsp:nvSpPr>
        <dsp:cNvPr id="0" name=""/>
        <dsp:cNvSpPr/>
      </dsp:nvSpPr>
      <dsp:spPr>
        <a:xfrm rot="5400000">
          <a:off x="3863052" y="1017703"/>
          <a:ext cx="939782" cy="40780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1400" kern="1200" dirty="0"/>
            <a:t> A continuing appropriation is an appropriation which extends beyond a single financial year. It should be a sum certain which matches expected obligations in year 2 and following. </a:t>
          </a:r>
        </a:p>
      </dsp:txBody>
      <dsp:txXfrm rot="-5400000">
        <a:off x="2293911" y="2632720"/>
        <a:ext cx="4032189" cy="848030"/>
      </dsp:txXfrm>
    </dsp:sp>
    <dsp:sp modelId="{04FA6A66-6A7B-472A-AFC2-BE3404C9C40E}">
      <dsp:nvSpPr>
        <dsp:cNvPr id="0" name=""/>
        <dsp:cNvSpPr/>
      </dsp:nvSpPr>
      <dsp:spPr>
        <a:xfrm>
          <a:off x="0" y="2469372"/>
          <a:ext cx="2293911" cy="11747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What is a continuing appropriation?</a:t>
          </a:r>
          <a:endParaRPr lang="en-US" sz="2000" kern="1200" dirty="0"/>
        </a:p>
      </dsp:txBody>
      <dsp:txXfrm>
        <a:off x="57345" y="2526717"/>
        <a:ext cx="2179221" cy="1060038"/>
      </dsp:txXfrm>
    </dsp:sp>
    <dsp:sp modelId="{249C6E0B-91ED-4C0D-ACEE-4F706F64A8FF}">
      <dsp:nvSpPr>
        <dsp:cNvPr id="0" name=""/>
        <dsp:cNvSpPr/>
      </dsp:nvSpPr>
      <dsp:spPr>
        <a:xfrm rot="5400000">
          <a:off x="3863052" y="2251168"/>
          <a:ext cx="939782" cy="40780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v"/>
          </a:pPr>
          <a:r>
            <a:rPr lang="en-US" sz="1400" kern="1200" dirty="0"/>
            <a:t> No. Unless set aside for a particular project, lapsed funds should not extend beyond a fiscal year and the unspent funding forms part of the annual accounting surplus which is subject to further appropriation. </a:t>
          </a:r>
        </a:p>
      </dsp:txBody>
      <dsp:txXfrm rot="-5400000">
        <a:off x="2293911" y="3866185"/>
        <a:ext cx="4032189" cy="848030"/>
      </dsp:txXfrm>
    </dsp:sp>
    <dsp:sp modelId="{C1B77DCE-27D6-457E-B411-FA89FE6D5943}">
      <dsp:nvSpPr>
        <dsp:cNvPr id="0" name=""/>
        <dsp:cNvSpPr/>
      </dsp:nvSpPr>
      <dsp:spPr>
        <a:xfrm>
          <a:off x="0" y="3702837"/>
          <a:ext cx="2293911" cy="117472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Are lapsed funds a continuing appropriation?</a:t>
          </a:r>
          <a:endParaRPr lang="en-US" sz="2000" kern="1200" dirty="0"/>
        </a:p>
      </dsp:txBody>
      <dsp:txXfrm>
        <a:off x="57345" y="3760182"/>
        <a:ext cx="2179221" cy="1060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77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1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9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5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624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0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4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1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DBDDF98-C922-483F-97E9-3E76B0201B4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3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DBDDF98-C922-483F-97E9-3E76B0201B42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5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9F01256F-5718-21A8-5482-8DCBB5264CF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0000"/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895D2B-6D08-B541-38D9-BC5C8E216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Appropriations and Fund Balances: Accounting Principles</a:t>
            </a:r>
          </a:p>
        </p:txBody>
      </p:sp>
    </p:spTree>
    <p:extLst>
      <p:ext uri="{BB962C8B-B14F-4D97-AF65-F5344CB8AC3E}">
        <p14:creationId xmlns:p14="http://schemas.microsoft.com/office/powerpoint/2010/main" val="25832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id="{B42FEF6D-05DB-6E03-9E25-C62EBC825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1" y="1954099"/>
            <a:ext cx="2958820" cy="2958820"/>
          </a:xfrm>
          <a:prstGeom prst="rect">
            <a:avLst/>
          </a:prstGeom>
        </p:spPr>
      </p:pic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C6C1F569-5203-2D24-4420-DCDE11D596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605239"/>
              </p:ext>
            </p:extLst>
          </p:nvPr>
        </p:nvGraphicFramePr>
        <p:xfrm>
          <a:off x="5094692" y="988996"/>
          <a:ext cx="6371977" cy="4880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175671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Calculator, pen, compass, money and a paper with graphs printed on it">
            <a:extLst>
              <a:ext uri="{FF2B5EF4-FFF2-40B4-BE49-F238E27FC236}">
                <a16:creationId xmlns:a16="http://schemas.microsoft.com/office/drawing/2014/main" id="{2D01CA27-9B2D-F23D-6A13-869DB1C5A6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078" r="21365" b="-1"/>
          <a:stretch>
            <a:fillRect/>
          </a:stretch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6C2322-B3CC-409C-3573-2110DA436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47023"/>
            <a:ext cx="10972801" cy="470675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pPr algn="l"/>
            <a:r>
              <a:rPr lang="en-US" sz="2400" dirty="0">
                <a:latin typeface="Congenial Light" panose="020F0502020204030204" pitchFamily="2" charset="0"/>
                <a:cs typeface="Arial" panose="020B0604020202020204" pitchFamily="34" charset="0"/>
              </a:rPr>
              <a:t>Accounting- private</a:t>
            </a:r>
            <a:br>
              <a:rPr lang="en-US" sz="240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r>
              <a:rPr lang="en-US" sz="2400" dirty="0">
                <a:latin typeface="Congenial Light" panose="020F0502020204030204" pitchFamily="2" charset="0"/>
                <a:cs typeface="Arial" panose="020B0604020202020204" pitchFamily="34" charset="0"/>
              </a:rPr>
              <a:t>			$							$			</a:t>
            </a: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					</a:t>
            </a: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REVENUE		1,000		NET ASSETS AT BEGINNGING	1,000</a:t>
            </a: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Expenditure	</a:t>
            </a:r>
            <a:r>
              <a:rPr lang="en-US" sz="2400" u="sng" spc="0" dirty="0">
                <a:latin typeface="Congenial Light" panose="020F0502020204030204" pitchFamily="2" charset="0"/>
                <a:cs typeface="Arial" panose="020B0604020202020204" pitchFamily="34" charset="0"/>
              </a:rPr>
              <a:t>800</a:t>
            </a: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		Profit For year			</a:t>
            </a:r>
            <a:r>
              <a:rPr lang="en-US" sz="2400" u="sng" spc="0" dirty="0">
                <a:latin typeface="Congenial Light" panose="020F0502020204030204" pitchFamily="2" charset="0"/>
                <a:cs typeface="Arial" panose="020B0604020202020204" pitchFamily="34" charset="0"/>
              </a:rPr>
              <a:t>200</a:t>
            </a: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Profit		</a:t>
            </a:r>
            <a:r>
              <a:rPr lang="en-US" sz="2400" u="sng" spc="0" dirty="0">
                <a:latin typeface="Congenial Light" panose="020F0502020204030204" pitchFamily="2" charset="0"/>
                <a:cs typeface="Arial" panose="020B0604020202020204" pitchFamily="34" charset="0"/>
              </a:rPr>
              <a:t>200</a:t>
            </a: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							</a:t>
            </a:r>
            <a:r>
              <a:rPr lang="en-US" sz="2400" u="sng" spc="0" dirty="0">
                <a:latin typeface="Congenial Light" panose="020F0502020204030204" pitchFamily="2" charset="0"/>
                <a:cs typeface="Arial" panose="020B0604020202020204" pitchFamily="34" charset="0"/>
              </a:rPr>
              <a:t>1,200</a:t>
            </a: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b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</a:br>
            <a:r>
              <a:rPr lang="en-US" sz="2400" spc="0" dirty="0">
                <a:latin typeface="Congenial Light" panose="020F0502020204030204" pitchFamily="2" charset="0"/>
                <a:cs typeface="Arial" panose="020B0604020202020204" pitchFamily="34" charset="0"/>
              </a:rPr>
              <a:t>					retained earnings		</a:t>
            </a:r>
            <a:r>
              <a:rPr lang="en-US" sz="2400" u="sng" spc="0" dirty="0">
                <a:latin typeface="Congenial Light" panose="020F0502020204030204" pitchFamily="2" charset="0"/>
                <a:cs typeface="Arial" panose="020B0604020202020204" pitchFamily="34" charset="0"/>
              </a:rPr>
              <a:t>1,200</a:t>
            </a:r>
            <a:r>
              <a:rPr lang="en-US" sz="1000" dirty="0">
                <a:latin typeface="Congenial Light" panose="020F0502020204030204" pitchFamily="2" charset="0"/>
                <a:cs typeface="Arial" panose="020B0604020202020204" pitchFamily="34" charset="0"/>
              </a:rPr>
              <a:t>	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/>
              <a:t>		</a:t>
            </a:r>
            <a:endParaRPr lang="en-US" sz="1000" u="sng" dirty="0"/>
          </a:p>
        </p:txBody>
      </p:sp>
    </p:spTree>
    <p:extLst>
      <p:ext uri="{BB962C8B-B14F-4D97-AF65-F5344CB8AC3E}">
        <p14:creationId xmlns:p14="http://schemas.microsoft.com/office/powerpoint/2010/main" val="243884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DEB91B-6F7E-7D34-9D39-839C2702D0BE}"/>
              </a:ext>
            </a:extLst>
          </p:cNvPr>
          <p:cNvSpPr txBox="1"/>
          <p:nvPr/>
        </p:nvSpPr>
        <p:spPr>
          <a:xfrm>
            <a:off x="676192" y="612844"/>
            <a:ext cx="108396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Accounting- Governmental</a:t>
            </a:r>
          </a:p>
          <a:p>
            <a:endParaRPr lang="en-US" sz="2400" dirty="0"/>
          </a:p>
          <a:p>
            <a:r>
              <a:rPr lang="en-US" sz="2400" dirty="0"/>
              <a:t>Governmental Funds</a:t>
            </a:r>
          </a:p>
          <a:p>
            <a:endParaRPr lang="en-US" sz="2400" dirty="0"/>
          </a:p>
          <a:p>
            <a:r>
              <a:rPr lang="en-US" sz="2400" dirty="0"/>
              <a:t>							$													$</a:t>
            </a:r>
          </a:p>
          <a:p>
            <a:r>
              <a:rPr lang="en-US" sz="2400" dirty="0"/>
              <a:t>	Revenues				1,000						Net Assets				</a:t>
            </a:r>
            <a:r>
              <a:rPr lang="en-US" sz="2400" u="sng" dirty="0"/>
              <a:t>200	</a:t>
            </a:r>
          </a:p>
          <a:p>
            <a:r>
              <a:rPr lang="en-US" sz="2400" dirty="0"/>
              <a:t>	Expenditures			</a:t>
            </a:r>
            <a:r>
              <a:rPr lang="en-US" sz="2400" u="sng" dirty="0"/>
              <a:t>900	</a:t>
            </a:r>
          </a:p>
          <a:p>
            <a:r>
              <a:rPr lang="en-US" sz="2400" dirty="0"/>
              <a:t>Excess of Revenues									Fund Balances</a:t>
            </a:r>
          </a:p>
          <a:p>
            <a:r>
              <a:rPr lang="en-US" sz="2400" dirty="0"/>
              <a:t>	over expenditures		100						Committed			300</a:t>
            </a:r>
          </a:p>
          <a:p>
            <a:r>
              <a:rPr lang="en-US" sz="2400" dirty="0"/>
              <a:t>Fund balance at										Unassigned			</a:t>
            </a:r>
            <a:r>
              <a:rPr lang="en-US" sz="2400" u="sng" dirty="0"/>
              <a:t>(100)	</a:t>
            </a:r>
          </a:p>
          <a:p>
            <a:r>
              <a:rPr lang="en-US" sz="2400" dirty="0"/>
              <a:t>	beginning				</a:t>
            </a:r>
            <a:r>
              <a:rPr lang="en-US" sz="2400" u="sng" dirty="0"/>
              <a:t>100	</a:t>
            </a:r>
            <a:r>
              <a:rPr lang="en-US" sz="2400" dirty="0"/>
              <a:t>											</a:t>
            </a:r>
            <a:r>
              <a:rPr lang="en-US" sz="2400" u="sng" dirty="0"/>
              <a:t>200	</a:t>
            </a:r>
            <a:r>
              <a:rPr lang="en-US" sz="2400" dirty="0"/>
              <a:t>	</a:t>
            </a:r>
          </a:p>
          <a:p>
            <a:r>
              <a:rPr lang="en-US" sz="2400" dirty="0"/>
              <a:t>							</a:t>
            </a:r>
          </a:p>
          <a:p>
            <a:r>
              <a:rPr lang="en-US" sz="2400" dirty="0"/>
              <a:t>Fund balance at 			</a:t>
            </a:r>
            <a:r>
              <a:rPr lang="en-US" sz="2400" u="sng" dirty="0"/>
              <a:t>200	</a:t>
            </a:r>
          </a:p>
          <a:p>
            <a:r>
              <a:rPr lang="en-US" sz="2400" dirty="0"/>
              <a:t>	ending				</a:t>
            </a:r>
            <a:endParaRPr lang="en-US" sz="2400" u="sng" dirty="0"/>
          </a:p>
          <a:p>
            <a:r>
              <a:rPr lang="en-US" sz="2400" dirty="0"/>
              <a:t>							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845707-0FAB-C09B-FD27-C988C277081E}"/>
              </a:ext>
            </a:extLst>
          </p:cNvPr>
          <p:cNvCxnSpPr>
            <a:cxnSpLocks/>
          </p:cNvCxnSpPr>
          <p:nvPr/>
        </p:nvCxnSpPr>
        <p:spPr>
          <a:xfrm>
            <a:off x="3941064" y="5513832"/>
            <a:ext cx="9692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54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9EFE24-F630-9558-8D23-2E7B648C3729}"/>
              </a:ext>
            </a:extLst>
          </p:cNvPr>
          <p:cNvSpPr txBox="1"/>
          <p:nvPr/>
        </p:nvSpPr>
        <p:spPr>
          <a:xfrm>
            <a:off x="1316984" y="1283546"/>
            <a:ext cx="5959715" cy="41314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Fund balances Government of Guam 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9/30/24																						</a:t>
            </a:r>
            <a:r>
              <a:rPr lang="en-US" u="sng" dirty="0">
                <a:solidFill>
                  <a:srgbClr val="404040"/>
                </a:solidFill>
              </a:rPr>
              <a:t>$M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Non spendable			2.2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Restricted				96.4</a:t>
            </a:r>
          </a:p>
          <a:p>
            <a:pPr marL="685800" lvl="2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Committed (Includes Rainy Day Fund)	141.6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Unassigned			</a:t>
            </a:r>
            <a:r>
              <a:rPr lang="en-US" b="1" u="sng" dirty="0">
                <a:solidFill>
                  <a:srgbClr val="404040"/>
                </a:solidFill>
              </a:rPr>
              <a:t>51.8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rgbClr val="404040"/>
                </a:solidFill>
              </a:rPr>
              <a:t>																	</a:t>
            </a:r>
            <a:r>
              <a:rPr lang="en-US" u="sng" dirty="0">
                <a:solidFill>
                  <a:srgbClr val="404040"/>
                </a:solidFill>
              </a:rPr>
              <a:t>292.0	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404040"/>
              </a:solidFill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404040"/>
              </a:solidFill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900" dirty="0">
                <a:solidFill>
                  <a:srgbClr val="404040"/>
                </a:solidFill>
              </a:rPr>
              <a:t>	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41422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2D4ECC-756E-9E80-F6BD-08FA7794C250}"/>
              </a:ext>
            </a:extLst>
          </p:cNvPr>
          <p:cNvSpPr txBox="1"/>
          <p:nvPr/>
        </p:nvSpPr>
        <p:spPr>
          <a:xfrm>
            <a:off x="807649" y="274320"/>
            <a:ext cx="10860095" cy="62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Budgetary basis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Receivables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Encumbrances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bg1"/>
              </a:solidFill>
              <a:latin typeface="Aptos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$			$			$						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Revenues	1,000			(100)			900	Collections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Expenditures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900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		50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950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		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Aptos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1700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Excess/deficiency  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100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		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(50)	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u="sng" dirty="0">
              <a:solidFill>
                <a:schemeClr val="bg1"/>
              </a:solidFill>
              <a:latin typeface="Aptos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Expenditures						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Budget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Agency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1						400		450		50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2						300		350		50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3					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250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100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(150)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				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950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900	</a:t>
            </a: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  <a:r>
              <a:rPr lang="en-US" b="1" u="sng" dirty="0">
                <a:solidFill>
                  <a:schemeClr val="bg1"/>
                </a:solidFill>
                <a:latin typeface="Aptos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(50)</a:t>
            </a:r>
            <a:r>
              <a:rPr lang="en-US" sz="1700" b="1" u="sng" dirty="0">
                <a:solidFill>
                  <a:schemeClr val="bg1"/>
                </a:solidFill>
              </a:rPr>
              <a:t>	</a:t>
            </a:r>
            <a:r>
              <a:rPr lang="en-US" sz="1700" dirty="0">
                <a:solidFill>
                  <a:srgbClr val="FFFFFF"/>
                </a:solidFill>
              </a:rPr>
              <a:t>					</a:t>
            </a:r>
            <a:r>
              <a:rPr lang="en-US" sz="500" dirty="0">
                <a:solidFill>
                  <a:srgbClr val="FFFFFF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5767556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258FC-032F-2F2E-F5F8-E1A3320EA7C5}"/>
              </a:ext>
            </a:extLst>
          </p:cNvPr>
          <p:cNvSpPr txBox="1"/>
          <p:nvPr/>
        </p:nvSpPr>
        <p:spPr>
          <a:xfrm>
            <a:off x="5532120" y="502920"/>
            <a:ext cx="6309360" cy="5552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Current status of available funds	</a:t>
            </a:r>
            <a:r>
              <a:rPr lang="en-US" sz="1500" dirty="0">
                <a:solidFill>
                  <a:schemeClr val="bg1"/>
                </a:solidFill>
              </a:rPr>
              <a:t>						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1500" dirty="0">
                <a:solidFill>
                  <a:schemeClr val="bg1"/>
                </a:solidFill>
              </a:rPr>
              <a:t>					</a:t>
            </a:r>
            <a:r>
              <a:rPr lang="en-US" sz="1500" u="sng" dirty="0">
                <a:solidFill>
                  <a:schemeClr val="bg1"/>
                </a:solidFill>
              </a:rPr>
              <a:t>$M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Unassigned surplus				84.2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FY26 appropriations from FY23 (PL 38-60)	(15.2)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FY26 appropriations from FY25 (PL 38-60)	(34.6)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PL 38-59					(13.5)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PL 38-8					(5.8)	 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Rainy Day Fund FY25			</a:t>
            </a:r>
            <a:r>
              <a:rPr lang="en-US" u="sng" dirty="0">
                <a:solidFill>
                  <a:schemeClr val="bg1"/>
                </a:solidFill>
              </a:rPr>
              <a:t>(18.5)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endParaRPr lang="en-US" dirty="0">
              <a:solidFill>
                <a:schemeClr val="bg1"/>
              </a:solidFill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				</a:t>
            </a:r>
            <a:r>
              <a:rPr lang="en-US">
                <a:solidFill>
                  <a:schemeClr val="bg1"/>
                </a:solidFill>
              </a:rPr>
              <a:t>	(</a:t>
            </a:r>
            <a:r>
              <a:rPr lang="en-US" dirty="0">
                <a:solidFill>
                  <a:schemeClr val="bg1"/>
                </a:solidFill>
              </a:rPr>
              <a:t>3.4)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Other Liabilities				</a:t>
            </a:r>
            <a:r>
              <a:rPr lang="en-US" u="sng" dirty="0">
                <a:solidFill>
                  <a:schemeClr val="bg1"/>
                </a:solidFill>
              </a:rPr>
              <a:t>(10.6)	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</a:rPr>
              <a:t>					</a:t>
            </a:r>
            <a:r>
              <a:rPr lang="en-US" u="sng" dirty="0">
                <a:solidFill>
                  <a:schemeClr val="bg1"/>
                </a:solidFill>
              </a:rPr>
              <a:t>(14.0)	</a:t>
            </a:r>
          </a:p>
        </p:txBody>
      </p:sp>
    </p:spTree>
    <p:extLst>
      <p:ext uri="{BB962C8B-B14F-4D97-AF65-F5344CB8AC3E}">
        <p14:creationId xmlns:p14="http://schemas.microsoft.com/office/powerpoint/2010/main" val="3322807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217</TotalTime>
  <Words>711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Congenial Light</vt:lpstr>
      <vt:lpstr>Gill Sans MT</vt:lpstr>
      <vt:lpstr>Wingdings</vt:lpstr>
      <vt:lpstr>Parcel</vt:lpstr>
      <vt:lpstr>Appropriations and Fund Balances: Accounting Principles</vt:lpstr>
      <vt:lpstr>PowerPoint Presentation</vt:lpstr>
      <vt:lpstr>Accounting- private    $       $         REVENUE  1,000  NET ASSETS AT BEGINNGING 1,000 Expenditure 800  Profit For year   200 Profit  200       1,200        retained earnings  1,200 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Lolasita A. Perez</dc:creator>
  <cp:lastModifiedBy>Lolasita A. Perez</cp:lastModifiedBy>
  <cp:revision>1</cp:revision>
  <cp:lastPrinted>2026-01-13T00:01:38Z</cp:lastPrinted>
  <dcterms:created xsi:type="dcterms:W3CDTF">2026-01-12T00:37:23Z</dcterms:created>
  <dcterms:modified xsi:type="dcterms:W3CDTF">2026-01-13T00:06:55Z</dcterms:modified>
</cp:coreProperties>
</file>